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25" r:id="rId3"/>
    <p:sldId id="336" r:id="rId4"/>
    <p:sldId id="326" r:id="rId5"/>
    <p:sldId id="369" r:id="rId6"/>
    <p:sldId id="327" r:id="rId7"/>
    <p:sldId id="370" r:id="rId8"/>
    <p:sldId id="328" r:id="rId9"/>
    <p:sldId id="329" r:id="rId10"/>
    <p:sldId id="330" r:id="rId11"/>
    <p:sldId id="258" r:id="rId12"/>
    <p:sldId id="331" r:id="rId13"/>
    <p:sldId id="365" r:id="rId14"/>
    <p:sldId id="269" r:id="rId15"/>
    <p:sldId id="257" r:id="rId16"/>
    <p:sldId id="263" r:id="rId17"/>
    <p:sldId id="371" r:id="rId18"/>
    <p:sldId id="260" r:id="rId19"/>
    <p:sldId id="261" r:id="rId20"/>
    <p:sldId id="262" r:id="rId21"/>
    <p:sldId id="264" r:id="rId22"/>
    <p:sldId id="265" r:id="rId23"/>
    <p:sldId id="318" r:id="rId24"/>
    <p:sldId id="342" r:id="rId25"/>
    <p:sldId id="266" r:id="rId26"/>
    <p:sldId id="267" r:id="rId27"/>
    <p:sldId id="268" r:id="rId28"/>
    <p:sldId id="270" r:id="rId29"/>
    <p:sldId id="367" r:id="rId30"/>
    <p:sldId id="271" r:id="rId31"/>
    <p:sldId id="321" r:id="rId32"/>
    <p:sldId id="322" r:id="rId33"/>
    <p:sldId id="274" r:id="rId34"/>
    <p:sldId id="283" r:id="rId35"/>
    <p:sldId id="285" r:id="rId36"/>
    <p:sldId id="286" r:id="rId37"/>
    <p:sldId id="287" r:id="rId38"/>
    <p:sldId id="288" r:id="rId39"/>
    <p:sldId id="289" r:id="rId40"/>
    <p:sldId id="332" r:id="rId41"/>
    <p:sldId id="333" r:id="rId42"/>
    <p:sldId id="334" r:id="rId43"/>
    <p:sldId id="335" r:id="rId44"/>
    <p:sldId id="346" r:id="rId45"/>
    <p:sldId id="337" r:id="rId46"/>
    <p:sldId id="302" r:id="rId47"/>
    <p:sldId id="303" r:id="rId48"/>
    <p:sldId id="304" r:id="rId49"/>
    <p:sldId id="305" r:id="rId50"/>
    <p:sldId id="306" r:id="rId51"/>
    <p:sldId id="307" r:id="rId52"/>
    <p:sldId id="338" r:id="rId53"/>
    <p:sldId id="339" r:id="rId54"/>
    <p:sldId id="301" r:id="rId55"/>
    <p:sldId id="299" r:id="rId56"/>
    <p:sldId id="278" r:id="rId57"/>
    <p:sldId id="279" r:id="rId58"/>
    <p:sldId id="276" r:id="rId59"/>
    <p:sldId id="277" r:id="rId60"/>
    <p:sldId id="319" r:id="rId61"/>
    <p:sldId id="280" r:id="rId62"/>
    <p:sldId id="281" r:id="rId63"/>
    <p:sldId id="282" r:id="rId64"/>
    <p:sldId id="308" r:id="rId65"/>
    <p:sldId id="309" r:id="rId66"/>
    <p:sldId id="310" r:id="rId67"/>
    <p:sldId id="311" r:id="rId68"/>
    <p:sldId id="312" r:id="rId69"/>
    <p:sldId id="313" r:id="rId70"/>
    <p:sldId id="314" r:id="rId71"/>
    <p:sldId id="315" r:id="rId72"/>
    <p:sldId id="316" r:id="rId73"/>
    <p:sldId id="317" r:id="rId74"/>
    <p:sldId id="290" r:id="rId75"/>
    <p:sldId id="291" r:id="rId76"/>
    <p:sldId id="292" r:id="rId77"/>
    <p:sldId id="293" r:id="rId78"/>
    <p:sldId id="294" r:id="rId79"/>
    <p:sldId id="295" r:id="rId80"/>
    <p:sldId id="296" r:id="rId81"/>
    <p:sldId id="297" r:id="rId82"/>
    <p:sldId id="298" r:id="rId83"/>
    <p:sldId id="345" r:id="rId84"/>
    <p:sldId id="347" r:id="rId85"/>
    <p:sldId id="348" r:id="rId86"/>
    <p:sldId id="358" r:id="rId87"/>
    <p:sldId id="359" r:id="rId88"/>
    <p:sldId id="360" r:id="rId89"/>
    <p:sldId id="361" r:id="rId90"/>
    <p:sldId id="362" r:id="rId91"/>
    <p:sldId id="351" r:id="rId92"/>
    <p:sldId id="357" r:id="rId93"/>
    <p:sldId id="352" r:id="rId94"/>
    <p:sldId id="353" r:id="rId95"/>
    <p:sldId id="354" r:id="rId96"/>
    <p:sldId id="355" r:id="rId97"/>
    <p:sldId id="363" r:id="rId98"/>
    <p:sldId id="364" r:id="rId99"/>
    <p:sldId id="343" r:id="rId100"/>
    <p:sldId id="344" r:id="rId10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2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30.05.2022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30.05.2022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30.05.2022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30.05.2022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30.05.2022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30.05.2022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30.05.2022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30.05.2022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30.05.2022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30.05.2022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30.05.2022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30.05.2022</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barna-consult.com/proyekty-modelnyh-navchalnyh-program-dlya-5-9-klasiv/"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mon.gov.ua/ua/npa/pro-nadannya-grifa-rekomendovano-ministerstvom-osviti-i-nauki-ukrayini-modelnim-navchalnim-programam-dlya-zakladiv-zagalnoyi-serednoyi-osviti" TargetMode="External"/><Relationship Id="rId2" Type="http://schemas.openxmlformats.org/officeDocument/2006/relationships/hyperlink" Target="https://mon.gov.ua/ua/osvita/zagalna-serednya-osvita/nova-ukrayinska-shkola/derzhavnij-standart-bazovoyi-serednoyi-osvit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olenagoroshkina@gmail.com" TargetMode="External"/><Relationship Id="rId2" Type="http://schemas.openxmlformats.org/officeDocument/2006/relationships/hyperlink" Target="mailto:olnazir_777@ukr.net"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mon.gov.ua/storage/app/media/zagalna%20serednya/Navchalni.prohramy/2021/14.07/Model.navch.prohr.5-9.klas.NUSH-poetap.z.2022/Movno-literat.osv.hal/Ukr.lit.5-6-kl.Arkhypova.Sichkar.Shylo.14.07.pdf" TargetMode="External"/><Relationship Id="rId2" Type="http://schemas.openxmlformats.org/officeDocument/2006/relationships/hyperlink" Target="https://mon.gov.ua/storage/app/media/zagalna%20serednya/Navchalni.prohramy/2021/14.07/Model.navch.prohr.5-9.klas.NUSH-poetap.z.2022/Movno-literat.osv.hal/Ukr.lit.5-6-kl.Yatsenko.ta.in.14.07.pdf" TargetMode="External"/><Relationship Id="rId1" Type="http://schemas.openxmlformats.org/officeDocument/2006/relationships/slideLayout" Target="../slideLayouts/slideLayout2.xml"/><Relationship Id="rId4" Type="http://schemas.openxmlformats.org/officeDocument/2006/relationships/hyperlink" Target="https://mon.gov.ua/storage/app/media/zagalna%20serednya/Navchalni.prohramy/2021/14.07/Model.navch.prohr.5-9.klas.NUSH-poetap.z.2022/Movno-literat.osv.hal/Ukr.lit.5-6-kl.Chumarna.Pastushenko.14.07.pdf"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uk-UA" sz="3200" b="1" dirty="0">
                <a:solidFill>
                  <a:schemeClr val="bg1"/>
                </a:solidFill>
              </a:rPr>
              <a:t>Мовно-літературна галузь у контексті Нового державного стандарту базової  середньої освіти </a:t>
            </a:r>
            <a:br>
              <a:rPr lang="uk-UA" sz="3200" b="1" dirty="0">
                <a:solidFill>
                  <a:schemeClr val="bg1"/>
                </a:solidFill>
              </a:rPr>
            </a:br>
            <a:r>
              <a:rPr lang="uk-UA" sz="3200" b="1" dirty="0">
                <a:solidFill>
                  <a:schemeClr val="bg1"/>
                </a:solidFill>
              </a:rPr>
              <a:t>(5-9 класи)</a:t>
            </a:r>
            <a:endParaRPr lang="ru-RU" sz="3200" b="1" dirty="0">
              <a:solidFill>
                <a:schemeClr val="bg1"/>
              </a:solidFill>
            </a:endParaRPr>
          </a:p>
        </p:txBody>
      </p:sp>
      <p:sp>
        <p:nvSpPr>
          <p:cNvPr id="3" name="Подзаголовок 2"/>
          <p:cNvSpPr>
            <a:spLocks noGrp="1"/>
          </p:cNvSpPr>
          <p:nvPr>
            <p:ph type="subTitle" idx="1"/>
          </p:nvPr>
        </p:nvSpPr>
        <p:spPr/>
        <p:txBody>
          <a:bodyPr/>
          <a:lstStyle/>
          <a:p>
            <a:r>
              <a:rPr lang="uk-UA" dirty="0" smtClean="0">
                <a:solidFill>
                  <a:srgbClr val="000000"/>
                </a:solidFill>
                <a:latin typeface="Times New Roman"/>
              </a:rPr>
              <a:t>Затверджений постановою Кабінету Міністрів України від </a:t>
            </a:r>
            <a:r>
              <a:rPr lang="ru-RU" dirty="0" smtClean="0">
                <a:solidFill>
                  <a:srgbClr val="000000"/>
                </a:solidFill>
                <a:latin typeface="Times New Roman"/>
              </a:rPr>
              <a:t>30.09.2020 </a:t>
            </a:r>
            <a:r>
              <a:rPr lang="ru-RU" dirty="0">
                <a:solidFill>
                  <a:srgbClr val="000000"/>
                </a:solidFill>
                <a:latin typeface="Times New Roman"/>
              </a:rPr>
              <a:t>№ 898</a:t>
            </a:r>
            <a:r>
              <a:rPr lang="uk-UA" dirty="0">
                <a:solidFill>
                  <a:srgbClr val="000000"/>
                </a:solidFill>
                <a:latin typeface="Times New Roman"/>
              </a:rPr>
              <a:t> </a:t>
            </a:r>
            <a:endParaRPr lang="ru-RU" dirty="0"/>
          </a:p>
        </p:txBody>
      </p:sp>
    </p:spTree>
    <p:extLst>
      <p:ext uri="{BB962C8B-B14F-4D97-AF65-F5344CB8AC3E}">
        <p14:creationId xmlns:p14="http://schemas.microsoft.com/office/powerpoint/2010/main" val="3026253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844824"/>
            <a:ext cx="8352928" cy="4425355"/>
          </a:xfrm>
        </p:spPr>
        <p:txBody>
          <a:bodyPr>
            <a:noAutofit/>
          </a:bodyPr>
          <a:lstStyle/>
          <a:p>
            <a:pPr algn="just"/>
            <a:r>
              <a:rPr lang="uk-UA" sz="2800" dirty="0" smtClean="0">
                <a:solidFill>
                  <a:srgbClr val="010101"/>
                </a:solidFill>
                <a:latin typeface="Times New Roman" panose="02020603050405020304" pitchFamily="18" charset="0"/>
                <a:cs typeface="Times New Roman" panose="02020603050405020304" pitchFamily="18" charset="0"/>
              </a:rPr>
              <a:t>Держстандарт лише тоді стає робочим </a:t>
            </a:r>
            <a:r>
              <a:rPr lang="ru-RU" sz="2800" dirty="0" smtClean="0">
                <a:solidFill>
                  <a:srgbClr val="010101"/>
                </a:solidFill>
                <a:latin typeface="Times New Roman" panose="02020603050405020304" pitchFamily="18" charset="0"/>
                <a:cs typeface="Times New Roman" panose="02020603050405020304" pitchFamily="18" charset="0"/>
              </a:rPr>
              <a:t>документом </a:t>
            </a:r>
            <a:r>
              <a:rPr lang="uk-UA" sz="2800" dirty="0" smtClean="0">
                <a:solidFill>
                  <a:srgbClr val="010101"/>
                </a:solidFill>
                <a:latin typeface="Times New Roman" panose="02020603050405020304" pitchFamily="18" charset="0"/>
                <a:cs typeface="Times New Roman" panose="02020603050405020304" pitchFamily="18" charset="0"/>
              </a:rPr>
              <a:t>учителів країни, коли його вимоги диктують змінити:</a:t>
            </a:r>
            <a:endParaRPr lang="uk-UA" sz="2800" dirty="0" smtClean="0">
              <a:solidFill>
                <a:srgbClr val="141414"/>
              </a:solidFill>
              <a:latin typeface="Times New Roman" panose="02020603050405020304" pitchFamily="18" charset="0"/>
              <a:cs typeface="Times New Roman" panose="02020603050405020304" pitchFamily="18" charset="0"/>
            </a:endParaRPr>
          </a:p>
          <a:p>
            <a:pPr algn="just">
              <a:buFont typeface="Arial"/>
              <a:buChar char="•"/>
            </a:pPr>
            <a:r>
              <a:rPr lang="ru-RU" sz="2800" dirty="0" smtClean="0">
                <a:solidFill>
                  <a:srgbClr val="010101"/>
                </a:solidFill>
                <a:latin typeface="Times New Roman" panose="02020603050405020304" pitchFamily="18" charset="0"/>
                <a:cs typeface="Times New Roman" panose="02020603050405020304" pitchFamily="18" charset="0"/>
              </a:rPr>
              <a:t>методику </a:t>
            </a:r>
            <a:r>
              <a:rPr lang="uk-UA" sz="2800" dirty="0" smtClean="0">
                <a:solidFill>
                  <a:srgbClr val="010101"/>
                </a:solidFill>
                <a:latin typeface="Times New Roman" panose="02020603050405020304" pitchFamily="18" charset="0"/>
                <a:cs typeface="Times New Roman" panose="02020603050405020304" pitchFamily="18" charset="0"/>
              </a:rPr>
              <a:t>роботи;</a:t>
            </a:r>
          </a:p>
          <a:p>
            <a:pPr algn="just">
              <a:buFont typeface="Arial"/>
              <a:buChar char="•"/>
            </a:pPr>
            <a:r>
              <a:rPr lang="uk-UA" sz="2800" dirty="0" smtClean="0">
                <a:solidFill>
                  <a:srgbClr val="010101"/>
                </a:solidFill>
                <a:latin typeface="Times New Roman" panose="02020603050405020304" pitchFamily="18" charset="0"/>
                <a:cs typeface="Times New Roman" panose="02020603050405020304" pitchFamily="18" charset="0"/>
              </a:rPr>
              <a:t>зміст екзаменування</a:t>
            </a:r>
            <a:r>
              <a:rPr lang="en-US" sz="2800" dirty="0" smtClean="0">
                <a:solidFill>
                  <a:srgbClr val="010101"/>
                </a:solidFill>
                <a:latin typeface="Times New Roman" panose="02020603050405020304" pitchFamily="18" charset="0"/>
                <a:cs typeface="Times New Roman" panose="02020603050405020304" pitchFamily="18" charset="0"/>
              </a:rPr>
              <a:t> (</a:t>
            </a:r>
            <a:r>
              <a:rPr lang="uk-UA" sz="2800" dirty="0" smtClean="0">
                <a:solidFill>
                  <a:srgbClr val="010101"/>
                </a:solidFill>
                <a:latin typeface="Times New Roman" panose="02020603050405020304" pitchFamily="18" charset="0"/>
                <a:cs typeface="Times New Roman" panose="02020603050405020304" pitchFamily="18" charset="0"/>
              </a:rPr>
              <a:t>оцінювання);</a:t>
            </a:r>
            <a:endParaRPr lang="ru-RU" sz="2800" dirty="0">
              <a:solidFill>
                <a:srgbClr val="010101"/>
              </a:solidFill>
              <a:latin typeface="Times New Roman" panose="02020603050405020304" pitchFamily="18" charset="0"/>
              <a:cs typeface="Times New Roman" panose="02020603050405020304" pitchFamily="18" charset="0"/>
            </a:endParaRPr>
          </a:p>
          <a:p>
            <a:pPr algn="just">
              <a:buFont typeface="Arial"/>
              <a:buChar char="•"/>
            </a:pPr>
            <a:r>
              <a:rPr lang="uk-UA" sz="2800" dirty="0" smtClean="0">
                <a:solidFill>
                  <a:srgbClr val="010101"/>
                </a:solidFill>
                <a:latin typeface="Times New Roman" panose="02020603050405020304" pitchFamily="18" charset="0"/>
                <a:cs typeface="Times New Roman" panose="02020603050405020304" pitchFamily="18" charset="0"/>
              </a:rPr>
              <a:t>планування діяльності, коли спочатку враховуються загальні вимоги, а потім – предметні</a:t>
            </a:r>
            <a:r>
              <a:rPr lang="ru-RU" sz="2800" dirty="0" smtClean="0">
                <a:solidFill>
                  <a:srgbClr val="010101"/>
                </a:solidFill>
                <a:latin typeface="Times New Roman" panose="02020603050405020304" pitchFamily="18" charset="0"/>
                <a:cs typeface="Times New Roman" panose="02020603050405020304" pitchFamily="18" charset="0"/>
              </a:rPr>
              <a:t>;</a:t>
            </a:r>
            <a:endParaRPr lang="ru-RU" sz="2800" dirty="0">
              <a:solidFill>
                <a:srgbClr val="010101"/>
              </a:solidFill>
              <a:latin typeface="Times New Roman" panose="02020603050405020304" pitchFamily="18" charset="0"/>
              <a:cs typeface="Times New Roman" panose="02020603050405020304" pitchFamily="18" charset="0"/>
            </a:endParaRPr>
          </a:p>
          <a:p>
            <a:pPr algn="just">
              <a:buFont typeface="Arial"/>
              <a:buChar char="•"/>
            </a:pPr>
            <a:r>
              <a:rPr lang="uk-UA" sz="2800" dirty="0" smtClean="0">
                <a:solidFill>
                  <a:srgbClr val="010101"/>
                </a:solidFill>
                <a:latin typeface="Times New Roman" panose="02020603050405020304" pitchFamily="18" charset="0"/>
                <a:cs typeface="Times New Roman" panose="02020603050405020304" pitchFamily="18" charset="0"/>
              </a:rPr>
              <a:t>автономне складання предметної програми класів самим вчителем.</a:t>
            </a:r>
            <a:endParaRPr lang="uk-UA" sz="2800" i="0" u="none" strike="noStrike" dirty="0">
              <a:solidFill>
                <a:srgbClr val="010101"/>
              </a:solidFill>
              <a:effectLst/>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lstStyle/>
          <a:p>
            <a:r>
              <a:rPr lang="uk-UA" b="1" dirty="0"/>
              <a:t>Дієвість </a:t>
            </a:r>
            <a:r>
              <a:rPr lang="uk-UA" b="1" dirty="0" smtClean="0"/>
              <a:t>Держстандарту</a:t>
            </a:r>
            <a:endParaRPr lang="ru-RU" b="1" dirty="0"/>
          </a:p>
        </p:txBody>
      </p:sp>
    </p:spTree>
    <p:extLst>
      <p:ext uri="{BB962C8B-B14F-4D97-AF65-F5344CB8AC3E}">
        <p14:creationId xmlns:p14="http://schemas.microsoft.com/office/powerpoint/2010/main" val="192025546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2067" y="1628800"/>
            <a:ext cx="7408333" cy="5112568"/>
          </a:xfrm>
        </p:spPr>
        <p:txBody>
          <a:bodyPr>
            <a:normAutofit fontScale="85000" lnSpcReduction="20000"/>
          </a:bodyPr>
          <a:lstStyle/>
          <a:p>
            <a:pPr indent="0">
              <a:lnSpc>
                <a:spcPct val="115000"/>
              </a:lnSpc>
              <a:spcAft>
                <a:spcPts val="1000"/>
              </a:spcAft>
              <a:buNone/>
            </a:pPr>
            <a:r>
              <a:rPr lang="uk-UA" sz="2800" dirty="0">
                <a:solidFill>
                  <a:schemeClr val="tx1"/>
                </a:solidFill>
                <a:latin typeface="Times New Roman"/>
                <a:ea typeface="Calibri"/>
                <a:cs typeface="Times New Roman"/>
              </a:rPr>
              <a:t>Письмові роботи</a:t>
            </a:r>
            <a:endParaRPr lang="ru-RU" sz="2800" dirty="0">
              <a:solidFill>
                <a:schemeClr val="tx1"/>
              </a:solidFill>
              <a:latin typeface="Calibri"/>
              <a:ea typeface="Calibri"/>
              <a:cs typeface="Times New Roman"/>
            </a:endParaRPr>
          </a:p>
          <a:p>
            <a:pPr>
              <a:lnSpc>
                <a:spcPct val="115000"/>
              </a:lnSpc>
              <a:spcAft>
                <a:spcPts val="1000"/>
              </a:spcAft>
            </a:pPr>
            <a:r>
              <a:rPr lang="uk-UA" sz="2800" dirty="0">
                <a:solidFill>
                  <a:schemeClr val="tx1"/>
                </a:solidFill>
                <a:latin typeface="Times New Roman"/>
                <a:ea typeface="Calibri"/>
                <a:cs typeface="Times New Roman"/>
              </a:rPr>
              <a:t>Виступи за планом</a:t>
            </a:r>
            <a:endParaRPr lang="ru-RU" sz="2800" dirty="0">
              <a:solidFill>
                <a:schemeClr val="tx1"/>
              </a:solidFill>
              <a:latin typeface="Calibri"/>
              <a:ea typeface="Calibri"/>
              <a:cs typeface="Times New Roman"/>
            </a:endParaRPr>
          </a:p>
          <a:p>
            <a:pPr>
              <a:lnSpc>
                <a:spcPct val="115000"/>
              </a:lnSpc>
              <a:spcAft>
                <a:spcPts val="1000"/>
              </a:spcAft>
            </a:pPr>
            <a:r>
              <a:rPr lang="uk-UA" sz="2800" dirty="0">
                <a:solidFill>
                  <a:schemeClr val="tx1"/>
                </a:solidFill>
                <a:latin typeface="Times New Roman"/>
                <a:ea typeface="Calibri"/>
                <a:cs typeface="Times New Roman"/>
              </a:rPr>
              <a:t>Творчі  паузи зі слухання  музики, малювання</a:t>
            </a:r>
            <a:endParaRPr lang="ru-RU" sz="2800" dirty="0">
              <a:solidFill>
                <a:schemeClr val="tx1"/>
              </a:solidFill>
              <a:latin typeface="Calibri"/>
              <a:ea typeface="Calibri"/>
              <a:cs typeface="Times New Roman"/>
            </a:endParaRPr>
          </a:p>
          <a:p>
            <a:pPr>
              <a:lnSpc>
                <a:spcPct val="115000"/>
              </a:lnSpc>
              <a:spcAft>
                <a:spcPts val="1000"/>
              </a:spcAft>
            </a:pPr>
            <a:r>
              <a:rPr lang="uk-UA" sz="2800" dirty="0">
                <a:solidFill>
                  <a:schemeClr val="tx1"/>
                </a:solidFill>
                <a:latin typeface="Times New Roman"/>
                <a:ea typeface="Calibri"/>
                <a:cs typeface="Times New Roman"/>
              </a:rPr>
              <a:t>Спонукання  до  самостійного пошуку інформації</a:t>
            </a:r>
            <a:endParaRPr lang="ru-RU" sz="2800" dirty="0">
              <a:solidFill>
                <a:schemeClr val="tx1"/>
              </a:solidFill>
              <a:latin typeface="Calibri"/>
              <a:ea typeface="Calibri"/>
              <a:cs typeface="Times New Roman"/>
            </a:endParaRPr>
          </a:p>
          <a:p>
            <a:pPr>
              <a:lnSpc>
                <a:spcPct val="115000"/>
              </a:lnSpc>
              <a:spcAft>
                <a:spcPts val="1000"/>
              </a:spcAft>
            </a:pPr>
            <a:r>
              <a:rPr lang="uk-UA" sz="2800" dirty="0">
                <a:solidFill>
                  <a:schemeClr val="tx1"/>
                </a:solidFill>
                <a:latin typeface="Times New Roman"/>
                <a:ea typeface="Calibri"/>
                <a:cs typeface="Times New Roman"/>
              </a:rPr>
              <a:t>Завдання на формування критичного мислення</a:t>
            </a:r>
            <a:endParaRPr lang="ru-RU" sz="2800" dirty="0">
              <a:solidFill>
                <a:schemeClr val="tx1"/>
              </a:solidFill>
              <a:latin typeface="Calibri"/>
              <a:ea typeface="Calibri"/>
              <a:cs typeface="Times New Roman"/>
            </a:endParaRPr>
          </a:p>
          <a:p>
            <a:pPr>
              <a:lnSpc>
                <a:spcPct val="115000"/>
              </a:lnSpc>
              <a:spcAft>
                <a:spcPts val="1000"/>
              </a:spcAft>
            </a:pPr>
            <a:r>
              <a:rPr lang="uk-UA" sz="2800" dirty="0">
                <a:solidFill>
                  <a:schemeClr val="tx1"/>
                </a:solidFill>
                <a:latin typeface="Times New Roman"/>
                <a:ea typeface="Calibri"/>
                <a:cs typeface="Times New Roman"/>
              </a:rPr>
              <a:t>Система творчих завдань</a:t>
            </a:r>
            <a:endParaRPr lang="ru-RU" sz="2800" dirty="0">
              <a:solidFill>
                <a:schemeClr val="tx1"/>
              </a:solidFill>
              <a:latin typeface="Calibri"/>
              <a:ea typeface="Calibri"/>
              <a:cs typeface="Times New Roman"/>
            </a:endParaRPr>
          </a:p>
          <a:p>
            <a:pPr>
              <a:lnSpc>
                <a:spcPct val="115000"/>
              </a:lnSpc>
              <a:spcAft>
                <a:spcPts val="1000"/>
              </a:spcAft>
            </a:pPr>
            <a:r>
              <a:rPr lang="uk-UA" sz="2800" dirty="0">
                <a:solidFill>
                  <a:schemeClr val="tx1"/>
                </a:solidFill>
                <a:latin typeface="Times New Roman"/>
                <a:ea typeface="Calibri"/>
                <a:cs typeface="Times New Roman"/>
              </a:rPr>
              <a:t>Схеми, таблиці, інфографіка</a:t>
            </a:r>
            <a:endParaRPr lang="ru-RU" sz="2800" dirty="0">
              <a:solidFill>
                <a:schemeClr val="tx1"/>
              </a:solidFill>
              <a:latin typeface="Calibri"/>
              <a:ea typeface="Calibri"/>
              <a:cs typeface="Times New Roman"/>
            </a:endParaRPr>
          </a:p>
          <a:p>
            <a:pPr>
              <a:lnSpc>
                <a:spcPct val="115000"/>
              </a:lnSpc>
              <a:spcAft>
                <a:spcPts val="1000"/>
              </a:spcAft>
            </a:pPr>
            <a:r>
              <a:rPr lang="uk-UA" sz="2800" dirty="0">
                <a:solidFill>
                  <a:schemeClr val="tx1"/>
                </a:solidFill>
                <a:latin typeface="Times New Roman"/>
                <a:ea typeface="Calibri"/>
                <a:cs typeface="Times New Roman"/>
              </a:rPr>
              <a:t>Зв</a:t>
            </a:r>
            <a:r>
              <a:rPr lang="en-US" sz="2800" dirty="0">
                <a:solidFill>
                  <a:schemeClr val="tx1"/>
                </a:solidFill>
                <a:latin typeface="Times New Roman"/>
                <a:ea typeface="Calibri"/>
                <a:cs typeface="Times New Roman"/>
              </a:rPr>
              <a:t>’</a:t>
            </a:r>
            <a:r>
              <a:rPr lang="uk-UA" sz="2800" dirty="0" err="1">
                <a:solidFill>
                  <a:schemeClr val="tx1"/>
                </a:solidFill>
                <a:latin typeface="Times New Roman"/>
                <a:ea typeface="Calibri"/>
                <a:cs typeface="Times New Roman"/>
              </a:rPr>
              <a:t>язки</a:t>
            </a:r>
            <a:r>
              <a:rPr lang="uk-UA" sz="2800" dirty="0">
                <a:solidFill>
                  <a:schemeClr val="tx1"/>
                </a:solidFill>
                <a:latin typeface="Times New Roman"/>
                <a:ea typeface="Calibri"/>
                <a:cs typeface="Times New Roman"/>
              </a:rPr>
              <a:t> між темами</a:t>
            </a:r>
            <a:endParaRPr lang="ru-RU" sz="2800" dirty="0">
              <a:solidFill>
                <a:schemeClr val="tx1"/>
              </a:solidFill>
              <a:latin typeface="Calibri"/>
              <a:ea typeface="Calibri"/>
              <a:cs typeface="Times New Roman"/>
            </a:endParaRPr>
          </a:p>
          <a:p>
            <a:pPr>
              <a:lnSpc>
                <a:spcPct val="115000"/>
              </a:lnSpc>
              <a:spcAft>
                <a:spcPts val="1000"/>
              </a:spcAft>
            </a:pPr>
            <a:r>
              <a:rPr lang="uk-UA" sz="2800" dirty="0">
                <a:solidFill>
                  <a:schemeClr val="tx1"/>
                </a:solidFill>
                <a:latin typeface="Times New Roman"/>
                <a:ea typeface="Calibri"/>
                <a:cs typeface="Times New Roman"/>
              </a:rPr>
              <a:t>Багаторазовий повтор</a:t>
            </a:r>
            <a:endParaRPr lang="ru-RU" sz="2800" dirty="0">
              <a:solidFill>
                <a:schemeClr val="tx1"/>
              </a:solidFill>
              <a:latin typeface="Calibri"/>
              <a:ea typeface="Calibri"/>
              <a:cs typeface="Times New Roman"/>
            </a:endParaRPr>
          </a:p>
          <a:p>
            <a:endParaRPr lang="ru-RU" dirty="0"/>
          </a:p>
        </p:txBody>
      </p:sp>
      <p:sp>
        <p:nvSpPr>
          <p:cNvPr id="3" name="Заголовок 2"/>
          <p:cNvSpPr>
            <a:spLocks noGrp="1"/>
          </p:cNvSpPr>
          <p:nvPr>
            <p:ph type="title"/>
          </p:nvPr>
        </p:nvSpPr>
        <p:spPr/>
        <p:txBody>
          <a:bodyPr/>
          <a:lstStyle/>
          <a:p>
            <a:r>
              <a:rPr lang="uk-UA" b="1" dirty="0">
                <a:solidFill>
                  <a:schemeClr val="bg1"/>
                </a:solidFill>
              </a:rPr>
              <a:t>Які види робіт пропонувати?</a:t>
            </a:r>
            <a:endParaRPr lang="ru-RU" b="1" dirty="0">
              <a:solidFill>
                <a:schemeClr val="bg1"/>
              </a:solidFill>
            </a:endParaRPr>
          </a:p>
        </p:txBody>
      </p:sp>
    </p:spTree>
    <p:extLst>
      <p:ext uri="{BB962C8B-B14F-4D97-AF65-F5344CB8AC3E}">
        <p14:creationId xmlns:p14="http://schemas.microsoft.com/office/powerpoint/2010/main" val="1555666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2204864"/>
            <a:ext cx="8352928" cy="4209331"/>
          </a:xfrm>
        </p:spPr>
        <p:txBody>
          <a:bodyPr>
            <a:normAutofit/>
          </a:bodyPr>
          <a:lstStyle/>
          <a:p>
            <a:pPr marL="0" marR="571500" algn="just">
              <a:lnSpc>
                <a:spcPct val="110000"/>
              </a:lnSpc>
              <a:spcBef>
                <a:spcPts val="0"/>
              </a:spcBef>
            </a:pPr>
            <a:r>
              <a:rPr lang="ru-RU" sz="2800" kern="150" dirty="0">
                <a:solidFill>
                  <a:srgbClr val="141414"/>
                </a:solidFill>
                <a:latin typeface="Times New Roman" panose="02020603050405020304" pitchFamily="18" charset="0"/>
                <a:ea typeface="Andale Sans UI"/>
                <a:cs typeface="Times New Roman" panose="02020603050405020304" pitchFamily="18" charset="0"/>
              </a:rPr>
              <a:t>Стандарт – </a:t>
            </a:r>
            <a:r>
              <a:rPr lang="uk-UA" sz="2800" kern="150" dirty="0" smtClean="0">
                <a:solidFill>
                  <a:srgbClr val="141414"/>
                </a:solidFill>
                <a:latin typeface="Times New Roman" panose="02020603050405020304" pitchFamily="18" charset="0"/>
                <a:ea typeface="Andale Sans UI"/>
                <a:cs typeface="Times New Roman" panose="02020603050405020304" pitchFamily="18" charset="0"/>
              </a:rPr>
              <a:t>це рамковий документ, який визначає обов’язкові результати навчання для учнів 5-9 класів. Цей документ розповсюджується на всі державні, комунальні і приватні (якщо вони мають ліцензію, тобто мають право видавати свідоцтва про здобуття освіти) заклади середньої освіти, у яких є 5-9 класи.</a:t>
            </a:r>
            <a:endParaRPr lang="uk-UA" sz="2800" kern="150" dirty="0" smtClean="0">
              <a:latin typeface="Times New Roman" panose="02020603050405020304" pitchFamily="18" charset="0"/>
              <a:ea typeface="Andale Sans UI"/>
              <a:cs typeface="Times New Roman" panose="02020603050405020304" pitchFamily="18" charset="0"/>
            </a:endParaRPr>
          </a:p>
          <a:p>
            <a:endParaRPr lang="ru-RU" dirty="0"/>
          </a:p>
        </p:txBody>
      </p:sp>
      <p:sp>
        <p:nvSpPr>
          <p:cNvPr id="2" name="Заголовок 1"/>
          <p:cNvSpPr>
            <a:spLocks noGrp="1"/>
          </p:cNvSpPr>
          <p:nvPr>
            <p:ph type="title"/>
          </p:nvPr>
        </p:nvSpPr>
        <p:spPr/>
        <p:txBody>
          <a:bodyPr/>
          <a:lstStyle/>
          <a:p>
            <a:r>
              <a:rPr lang="uk-UA" b="1" dirty="0"/>
              <a:t>Новий стандарт</a:t>
            </a:r>
            <a:endParaRPr lang="ru-RU" b="1" dirty="0"/>
          </a:p>
        </p:txBody>
      </p:sp>
    </p:spTree>
    <p:extLst>
      <p:ext uri="{BB962C8B-B14F-4D97-AF65-F5344CB8AC3E}">
        <p14:creationId xmlns:p14="http://schemas.microsoft.com/office/powerpoint/2010/main" val="2471457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700808"/>
            <a:ext cx="8568951" cy="4824536"/>
          </a:xfrm>
        </p:spPr>
        <p:txBody>
          <a:bodyPr>
            <a:normAutofit/>
          </a:bodyPr>
          <a:lstStyle/>
          <a:p>
            <a:pPr algn="just"/>
            <a:r>
              <a:rPr lang="ru-RU" sz="2800" b="1" dirty="0">
                <a:solidFill>
                  <a:srgbClr val="333333"/>
                </a:solidFill>
                <a:latin typeface="Times New Roman" panose="02020603050405020304" pitchFamily="18" charset="0"/>
                <a:cs typeface="Times New Roman" panose="02020603050405020304" pitchFamily="18" charset="0"/>
              </a:rPr>
              <a:t>Базовою основою </a:t>
            </a:r>
            <a:r>
              <a:rPr lang="ru-RU" sz="2800" dirty="0" smtClean="0">
                <a:solidFill>
                  <a:srgbClr val="333333"/>
                </a:solidFill>
                <a:latin typeface="Times New Roman" panose="02020603050405020304" pitchFamily="18" charset="0"/>
                <a:cs typeface="Times New Roman" panose="02020603050405020304" pitchFamily="18" charset="0"/>
              </a:rPr>
              <a:t>стандарту </a:t>
            </a:r>
            <a:r>
              <a:rPr lang="ru-RU" sz="2800" dirty="0">
                <a:solidFill>
                  <a:srgbClr val="333333"/>
                </a:solidFill>
                <a:latin typeface="Times New Roman" panose="02020603050405020304" pitchFamily="18" charset="0"/>
                <a:cs typeface="Times New Roman" panose="02020603050405020304" pitchFamily="18" charset="0"/>
              </a:rPr>
              <a:t>є Закон “Про </a:t>
            </a:r>
            <a:r>
              <a:rPr lang="uk-UA" sz="2800" dirty="0" smtClean="0">
                <a:solidFill>
                  <a:srgbClr val="333333"/>
                </a:solidFill>
                <a:latin typeface="Times New Roman" panose="02020603050405020304" pitchFamily="18" charset="0"/>
                <a:cs typeface="Times New Roman" panose="02020603050405020304" pitchFamily="18" charset="0"/>
              </a:rPr>
              <a:t>освіту”</a:t>
            </a:r>
            <a:r>
              <a:rPr lang="ru-RU" sz="2800" dirty="0" smtClean="0">
                <a:solidFill>
                  <a:srgbClr val="333333"/>
                </a:solidFill>
                <a:latin typeface="Times New Roman" panose="02020603050405020304" pitchFamily="18" charset="0"/>
                <a:cs typeface="Times New Roman" panose="02020603050405020304" pitchFamily="18" charset="0"/>
              </a:rPr>
              <a:t>, </a:t>
            </a:r>
            <a:r>
              <a:rPr lang="ru-RU" sz="2800" dirty="0">
                <a:solidFill>
                  <a:srgbClr val="333333"/>
                </a:solidFill>
                <a:latin typeface="Times New Roman" panose="02020603050405020304" pitchFamily="18" charset="0"/>
                <a:cs typeface="Times New Roman" panose="02020603050405020304" pitchFamily="18" charset="0"/>
              </a:rPr>
              <a:t>де </a:t>
            </a:r>
            <a:r>
              <a:rPr lang="uk-UA" sz="2800" dirty="0" smtClean="0">
                <a:solidFill>
                  <a:srgbClr val="333333"/>
                </a:solidFill>
                <a:latin typeface="Times New Roman" panose="02020603050405020304" pitchFamily="18" charset="0"/>
                <a:cs typeface="Times New Roman" panose="02020603050405020304" pitchFamily="18" charset="0"/>
              </a:rPr>
              <a:t>впроваджені всі ключові компетентності та наскрізні вміння;</a:t>
            </a:r>
          </a:p>
          <a:p>
            <a:pPr algn="just"/>
            <a:r>
              <a:rPr lang="uk-UA" sz="2800" b="1" dirty="0" smtClean="0">
                <a:solidFill>
                  <a:srgbClr val="333333"/>
                </a:solidFill>
                <a:latin typeface="Times New Roman" panose="02020603050405020304" pitchFamily="18" charset="0"/>
                <a:cs typeface="Times New Roman" panose="02020603050405020304" pitchFamily="18" charset="0"/>
              </a:rPr>
              <a:t>підґрунтям</a:t>
            </a:r>
            <a:r>
              <a:rPr lang="uk-UA" sz="2800" dirty="0" smtClean="0">
                <a:solidFill>
                  <a:srgbClr val="333333"/>
                </a:solidFill>
                <a:latin typeface="Times New Roman" panose="02020603050405020304" pitchFamily="18" charset="0"/>
                <a:cs typeface="Times New Roman" panose="02020603050405020304" pitchFamily="18" charset="0"/>
              </a:rPr>
              <a:t> є рекомендації Європейського парламенту та Ради Європи щодо ключових </a:t>
            </a:r>
            <a:r>
              <a:rPr lang="ru-RU" sz="2800" dirty="0" smtClean="0">
                <a:solidFill>
                  <a:srgbClr val="333333"/>
                </a:solidFill>
                <a:latin typeface="Times New Roman" panose="02020603050405020304" pitchFamily="18" charset="0"/>
                <a:cs typeface="Times New Roman" panose="02020603050405020304" pitchFamily="18" charset="0"/>
              </a:rPr>
              <a:t>компетентностей </a:t>
            </a:r>
            <a:r>
              <a:rPr lang="uk-UA" sz="2800" dirty="0" smtClean="0">
                <a:solidFill>
                  <a:srgbClr val="333333"/>
                </a:solidFill>
                <a:latin typeface="Times New Roman" panose="02020603050405020304" pitchFamily="18" charset="0"/>
                <a:cs typeface="Times New Roman" panose="02020603050405020304" pitchFamily="18" charset="0"/>
              </a:rPr>
              <a:t>освіти впродовж життя</a:t>
            </a:r>
            <a:r>
              <a:rPr lang="ru-RU" sz="2800" dirty="0" smtClean="0">
                <a:solidFill>
                  <a:srgbClr val="333333"/>
                </a:solidFill>
                <a:latin typeface="Times New Roman" panose="02020603050405020304" pitchFamily="18" charset="0"/>
                <a:cs typeface="Times New Roman" panose="02020603050405020304" pitchFamily="18" charset="0"/>
              </a:rPr>
              <a:t>,</a:t>
            </a:r>
            <a:endParaRPr lang="ru-RU" sz="2800" dirty="0">
              <a:solidFill>
                <a:srgbClr val="333333"/>
              </a:solidFill>
              <a:latin typeface="Times New Roman" panose="02020603050405020304" pitchFamily="18" charset="0"/>
              <a:cs typeface="Times New Roman" panose="02020603050405020304" pitchFamily="18" charset="0"/>
            </a:endParaRPr>
          </a:p>
          <a:p>
            <a:pPr algn="just"/>
            <a:r>
              <a:rPr lang="ru-RU" sz="2800" dirty="0">
                <a:solidFill>
                  <a:srgbClr val="333333"/>
                </a:solidFill>
                <a:latin typeface="Times New Roman" panose="02020603050405020304" pitchFamily="18" charset="0"/>
                <a:cs typeface="Times New Roman" panose="02020603050405020304" pitchFamily="18" charset="0"/>
              </a:rPr>
              <a:t> </a:t>
            </a:r>
            <a:r>
              <a:rPr lang="uk-UA" sz="2800" b="1" dirty="0" smtClean="0">
                <a:solidFill>
                  <a:srgbClr val="333333"/>
                </a:solidFill>
                <a:latin typeface="Times New Roman" panose="02020603050405020304" pitchFamily="18" charset="0"/>
                <a:cs typeface="Times New Roman" panose="02020603050405020304" pitchFamily="18" charset="0"/>
              </a:rPr>
              <a:t>досвід провідних країн</a:t>
            </a:r>
            <a:r>
              <a:rPr lang="uk-UA" sz="2800" dirty="0" smtClean="0">
                <a:solidFill>
                  <a:srgbClr val="333333"/>
                </a:solidFill>
                <a:latin typeface="Times New Roman" panose="02020603050405020304" pitchFamily="18" charset="0"/>
                <a:cs typeface="Times New Roman" panose="02020603050405020304" pitchFamily="18" charset="0"/>
              </a:rPr>
              <a:t>, таких, як Фінляндія, Франція, Шотландія, Польща, Канади</a:t>
            </a:r>
            <a:r>
              <a:rPr lang="ru-RU" sz="2800" dirty="0" smtClean="0">
                <a:solidFill>
                  <a:srgbClr val="333333"/>
                </a:solidFill>
                <a:latin typeface="Times New Roman" panose="02020603050405020304" pitchFamily="18" charset="0"/>
                <a:cs typeface="Times New Roman" panose="02020603050405020304" pitchFamily="18" charset="0"/>
              </a:rPr>
              <a:t>. </a:t>
            </a:r>
            <a:endParaRPr lang="ru-RU" sz="2800" dirty="0">
              <a:solidFill>
                <a:srgbClr val="333333"/>
              </a:solidFill>
              <a:latin typeface="Times New Roman" panose="02020603050405020304" pitchFamily="18" charset="0"/>
              <a:cs typeface="Times New Roman" panose="02020603050405020304" pitchFamily="18" charset="0"/>
            </a:endParaRPr>
          </a:p>
          <a:p>
            <a:pPr algn="just"/>
            <a:r>
              <a:rPr lang="uk-UA" sz="2800" dirty="0" smtClean="0">
                <a:solidFill>
                  <a:srgbClr val="333333"/>
                </a:solidFill>
                <a:latin typeface="Times New Roman" panose="02020603050405020304" pitchFamily="18" charset="0"/>
                <a:cs typeface="Times New Roman" panose="02020603050405020304" pitchFamily="18" charset="0"/>
              </a:rPr>
              <a:t>Держстандарт - продовження реалізації реформи “Нова українська школа” у 5-9 класах</a:t>
            </a:r>
            <a:r>
              <a:rPr lang="ru-RU" sz="2800" dirty="0" smtClean="0">
                <a:solidFill>
                  <a:srgbClr val="333333"/>
                </a:solidFill>
                <a:latin typeface="Times New Roman" panose="02020603050405020304" pitchFamily="18" charset="0"/>
                <a:cs typeface="Times New Roman" panose="02020603050405020304" pitchFamily="18" charset="0"/>
              </a:rPr>
              <a:t>.</a:t>
            </a:r>
          </a:p>
          <a:p>
            <a:pPr marL="0" indent="0">
              <a:buNone/>
            </a:pPr>
            <a:endParaRPr lang="ru-RU" b="1" dirty="0">
              <a:solidFill>
                <a:srgbClr val="202124"/>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lstStyle/>
          <a:p>
            <a:r>
              <a:rPr lang="uk-UA" b="1" dirty="0"/>
              <a:t>На чому базується  стандарт?</a:t>
            </a:r>
            <a:endParaRPr lang="ru-RU" b="1" dirty="0"/>
          </a:p>
        </p:txBody>
      </p:sp>
    </p:spTree>
    <p:extLst>
      <p:ext uri="{BB962C8B-B14F-4D97-AF65-F5344CB8AC3E}">
        <p14:creationId xmlns:p14="http://schemas.microsoft.com/office/powerpoint/2010/main" val="3106937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 xmlns:a16="http://schemas.microsoft.com/office/drawing/2014/main" id="{06B11D83-F125-4535-8C80-AA5B97A4444D}"/>
              </a:ext>
            </a:extLst>
          </p:cNvPr>
          <p:cNvSpPr>
            <a:spLocks noGrp="1"/>
          </p:cNvSpPr>
          <p:nvPr>
            <p:ph idx="1"/>
          </p:nvPr>
        </p:nvSpPr>
        <p:spPr>
          <a:xfrm>
            <a:off x="899592" y="2204864"/>
            <a:ext cx="7408333" cy="3816424"/>
          </a:xfrm>
        </p:spPr>
        <p:txBody>
          <a:bodyPr>
            <a:noAutofit/>
          </a:bodyPr>
          <a:lstStyle/>
          <a:p>
            <a:r>
              <a:rPr lang="uk-UA" sz="2800" dirty="0"/>
              <a:t>Знаю про </a:t>
            </a:r>
            <a:r>
              <a:rPr lang="uk-UA" sz="2800" dirty="0" smtClean="0"/>
              <a:t>НУШ…</a:t>
            </a:r>
            <a:endParaRPr lang="uk-UA" sz="2800" dirty="0"/>
          </a:p>
          <a:p>
            <a:endParaRPr lang="uk-UA" sz="2800" dirty="0"/>
          </a:p>
          <a:p>
            <a:r>
              <a:rPr lang="uk-UA" sz="2800" dirty="0"/>
              <a:t>Хочу дізнатися…</a:t>
            </a:r>
          </a:p>
          <a:p>
            <a:endParaRPr lang="uk-UA" sz="2800" dirty="0"/>
          </a:p>
          <a:p>
            <a:r>
              <a:rPr lang="uk-UA" sz="2800" dirty="0"/>
              <a:t>Передбачаю труднощі</a:t>
            </a:r>
            <a:r>
              <a:rPr lang="uk-UA" sz="2800" dirty="0" smtClean="0"/>
              <a:t>…</a:t>
            </a:r>
          </a:p>
          <a:p>
            <a:endParaRPr lang="uk-UA" sz="2800" dirty="0" smtClean="0"/>
          </a:p>
          <a:p>
            <a:r>
              <a:rPr lang="uk-UA" sz="2800" b="1" dirty="0" smtClean="0"/>
              <a:t>ДЕРЖАВНИЙ СТАНДАРТ</a:t>
            </a:r>
            <a:endParaRPr lang="ru-RU" sz="2800" b="1" dirty="0"/>
          </a:p>
        </p:txBody>
      </p:sp>
      <p:sp>
        <p:nvSpPr>
          <p:cNvPr id="3" name="Заголовок 2">
            <a:extLst>
              <a:ext uri="{FF2B5EF4-FFF2-40B4-BE49-F238E27FC236}">
                <a16:creationId xmlns="" xmlns:a16="http://schemas.microsoft.com/office/drawing/2014/main" id="{689CB20C-29F4-4C81-BBC0-C5DE6FFEE356}"/>
              </a:ext>
            </a:extLst>
          </p:cNvPr>
          <p:cNvSpPr>
            <a:spLocks noGrp="1"/>
          </p:cNvSpPr>
          <p:nvPr>
            <p:ph type="title"/>
          </p:nvPr>
        </p:nvSpPr>
        <p:spPr/>
        <p:txBody>
          <a:bodyPr/>
          <a:lstStyle/>
          <a:p>
            <a:r>
              <a:rPr lang="uk-UA" dirty="0" smtClean="0"/>
              <a:t>????????</a:t>
            </a:r>
            <a:endParaRPr lang="ru-RU" dirty="0"/>
          </a:p>
        </p:txBody>
      </p:sp>
    </p:spTree>
    <p:extLst>
      <p:ext uri="{BB962C8B-B14F-4D97-AF65-F5344CB8AC3E}">
        <p14:creationId xmlns:p14="http://schemas.microsoft.com/office/powerpoint/2010/main" val="2422556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916832"/>
            <a:ext cx="8496944" cy="4497363"/>
          </a:xfrm>
        </p:spPr>
        <p:txBody>
          <a:bodyPr>
            <a:normAutofit fontScale="92500" lnSpcReduction="20000"/>
          </a:bodyPr>
          <a:lstStyle/>
          <a:p>
            <a:pPr marL="0" indent="0" algn="just">
              <a:buNone/>
            </a:pPr>
            <a:r>
              <a:rPr lang="ru-RU" dirty="0" smtClean="0">
                <a:solidFill>
                  <a:srgbClr val="010101"/>
                </a:solidFill>
                <a:latin typeface="Times New Roman" panose="02020603050405020304" pitchFamily="18" charset="0"/>
                <a:cs typeface="Times New Roman" panose="02020603050405020304" pitchFamily="18" charset="0"/>
              </a:rPr>
              <a:t>1</a:t>
            </a:r>
            <a:r>
              <a:rPr lang="uk-UA" dirty="0" smtClean="0">
                <a:solidFill>
                  <a:srgbClr val="010101"/>
                </a:solidFill>
                <a:latin typeface="Times New Roman" panose="02020603050405020304" pitchFamily="18" charset="0"/>
                <a:cs typeface="Times New Roman" panose="02020603050405020304" pitchFamily="18" charset="0"/>
              </a:rPr>
              <a:t>. Компетентісний підхід до побудови Державного стандарту. У попередньому держстандарті були виписані предметні компетентності, у </a:t>
            </a:r>
            <a:r>
              <a:rPr lang="uk-UA" b="1" dirty="0" smtClean="0">
                <a:solidFill>
                  <a:srgbClr val="010101"/>
                </a:solidFill>
                <a:latin typeface="Times New Roman" panose="02020603050405020304" pitchFamily="18" charset="0"/>
                <a:cs typeface="Times New Roman" panose="02020603050405020304" pitchFamily="18" charset="0"/>
              </a:rPr>
              <a:t>новому – ключові.</a:t>
            </a:r>
          </a:p>
          <a:p>
            <a:pPr marL="0" indent="0" algn="just">
              <a:buNone/>
            </a:pPr>
            <a:r>
              <a:rPr lang="uk-UA" dirty="0" smtClean="0">
                <a:solidFill>
                  <a:srgbClr val="010101"/>
                </a:solidFill>
                <a:latin typeface="Times New Roman" panose="02020603050405020304" pitchFamily="18" charset="0"/>
                <a:cs typeface="Times New Roman" panose="02020603050405020304" pitchFamily="18" charset="0"/>
              </a:rPr>
              <a:t>2.Попередні держстандарти були зорієнтовані на рівні освіти – початкова, середня, старша. У нинішньому </a:t>
            </a:r>
            <a:r>
              <a:rPr lang="uk-UA" b="1" dirty="0" smtClean="0">
                <a:solidFill>
                  <a:srgbClr val="010101"/>
                </a:solidFill>
                <a:latin typeface="Times New Roman" panose="02020603050405020304" pitchFamily="18" charset="0"/>
                <a:cs typeface="Times New Roman" panose="02020603050405020304" pitchFamily="18" charset="0"/>
              </a:rPr>
              <a:t>з’явилися цикли</a:t>
            </a:r>
            <a:r>
              <a:rPr lang="uk-UA" dirty="0" smtClean="0">
                <a:solidFill>
                  <a:srgbClr val="010101"/>
                </a:solidFill>
                <a:latin typeface="Times New Roman" panose="02020603050405020304" pitchFamily="18" charset="0"/>
                <a:cs typeface="Times New Roman" panose="02020603050405020304" pitchFamily="18" charset="0"/>
              </a:rPr>
              <a:t>, залежно від психофізіологічних особливостей розвитку дитини. Вони пов’язані з віковими пізнавальними особливостями: 1–2, 3–4, 5–6, 7–9, 10, 11–12 класи.</a:t>
            </a:r>
          </a:p>
          <a:p>
            <a:pPr marL="0" indent="0" algn="just">
              <a:buNone/>
            </a:pPr>
            <a:r>
              <a:rPr lang="uk-UA" dirty="0" smtClean="0">
                <a:solidFill>
                  <a:srgbClr val="141414"/>
                </a:solidFill>
                <a:latin typeface="Times New Roman" panose="02020603050405020304" pitchFamily="18" charset="0"/>
                <a:cs typeface="Times New Roman" panose="02020603050405020304" pitchFamily="18" charset="0"/>
              </a:rPr>
              <a:t>  3. Є цілісне бачення поступу дитини від 1 до 12 класу – як та чи     інша освітня галузь реалізує всі ключові компетентності в динаміці з 1 до 12 класу. </a:t>
            </a:r>
            <a:r>
              <a:rPr lang="uk-UA" b="1" dirty="0" smtClean="0">
                <a:solidFill>
                  <a:srgbClr val="141414"/>
                </a:solidFill>
                <a:latin typeface="Times New Roman" panose="02020603050405020304" pitchFamily="18" charset="0"/>
                <a:cs typeface="Times New Roman" panose="02020603050405020304" pitchFamily="18" charset="0"/>
              </a:rPr>
              <a:t>Компетентнісний потенціал </a:t>
            </a:r>
            <a:r>
              <a:rPr lang="uk-UA" dirty="0" smtClean="0">
                <a:solidFill>
                  <a:srgbClr val="141414"/>
                </a:solidFill>
                <a:latin typeface="Times New Roman" panose="02020603050405020304" pitchFamily="18" charset="0"/>
                <a:cs typeface="Times New Roman" panose="02020603050405020304" pitchFamily="18" charset="0"/>
              </a:rPr>
              <a:t>– це результати, яких має досягнути випускник певного рівня освіти щодо всіх ключових компетентностей.</a:t>
            </a:r>
          </a:p>
          <a:p>
            <a:pPr marL="0" indent="0" algn="just">
              <a:buNone/>
            </a:pPr>
            <a:r>
              <a:rPr lang="uk-UA" dirty="0" smtClean="0">
                <a:solidFill>
                  <a:srgbClr val="010101"/>
                </a:solidFill>
                <a:latin typeface="Times New Roman" panose="02020603050405020304" pitchFamily="18" charset="0"/>
                <a:cs typeface="Times New Roman" panose="02020603050405020304" pitchFamily="18" charset="0"/>
              </a:rPr>
              <a:t>4.Ширша </a:t>
            </a:r>
            <a:r>
              <a:rPr lang="uk-UA" b="1" dirty="0" smtClean="0">
                <a:solidFill>
                  <a:srgbClr val="010101"/>
                </a:solidFill>
                <a:latin typeface="Times New Roman" panose="02020603050405020304" pitchFamily="18" charset="0"/>
                <a:cs typeface="Times New Roman" panose="02020603050405020304" pitchFamily="18" charset="0"/>
              </a:rPr>
              <a:t>академічна автономія </a:t>
            </a:r>
            <a:r>
              <a:rPr lang="uk-UA" dirty="0" smtClean="0">
                <a:solidFill>
                  <a:srgbClr val="010101"/>
                </a:solidFill>
                <a:latin typeface="Times New Roman" panose="02020603050405020304" pitchFamily="18" charset="0"/>
                <a:cs typeface="Times New Roman" panose="02020603050405020304" pitchFamily="18" charset="0"/>
              </a:rPr>
              <a:t>закладів освіти в конструюванні змісту й організації освітнього процесу.</a:t>
            </a:r>
          </a:p>
          <a:p>
            <a:endParaRPr lang="ru-RU" dirty="0"/>
          </a:p>
        </p:txBody>
      </p:sp>
      <p:sp>
        <p:nvSpPr>
          <p:cNvPr id="3" name="Заголовок 2"/>
          <p:cNvSpPr>
            <a:spLocks noGrp="1"/>
          </p:cNvSpPr>
          <p:nvPr>
            <p:ph type="title"/>
          </p:nvPr>
        </p:nvSpPr>
        <p:spPr>
          <a:xfrm>
            <a:off x="467544" y="260648"/>
            <a:ext cx="8229600" cy="1074448"/>
          </a:xfrm>
        </p:spPr>
        <p:txBody>
          <a:bodyPr>
            <a:noAutofit/>
          </a:bodyPr>
          <a:lstStyle/>
          <a:p>
            <a:pPr marL="274320" lvl="0" indent="-274320">
              <a:spcBef>
                <a:spcPct val="20000"/>
              </a:spcBef>
            </a:pPr>
            <a:r>
              <a:rPr lang="en-US" sz="2800" b="1" dirty="0">
                <a:solidFill>
                  <a:srgbClr val="010101"/>
                </a:solidFill>
                <a:latin typeface="ProximaNova"/>
                <a:ea typeface="+mn-ea"/>
                <a:cs typeface="+mn-cs"/>
              </a:rPr>
              <a:t/>
            </a:r>
            <a:br>
              <a:rPr lang="en-US" sz="2800" b="1" dirty="0">
                <a:solidFill>
                  <a:srgbClr val="010101"/>
                </a:solidFill>
                <a:latin typeface="ProximaNova"/>
                <a:ea typeface="+mn-ea"/>
                <a:cs typeface="+mn-cs"/>
              </a:rPr>
            </a:br>
            <a:r>
              <a:rPr lang="ru-RU" sz="4000" b="1" dirty="0">
                <a:solidFill>
                  <a:schemeClr val="bg1"/>
                </a:solidFill>
                <a:ea typeface="+mn-ea"/>
                <a:cs typeface="+mn-cs"/>
              </a:rPr>
              <a:t>Чим </a:t>
            </a:r>
            <a:r>
              <a:rPr lang="uk-UA" sz="4000" b="1" dirty="0" smtClean="0">
                <a:solidFill>
                  <a:schemeClr val="bg1"/>
                </a:solidFill>
                <a:ea typeface="+mn-ea"/>
                <a:cs typeface="+mn-cs"/>
              </a:rPr>
              <a:t>новий Держстандарт відрізняється від попередніх</a:t>
            </a:r>
            <a:r>
              <a:rPr lang="ru-RU" sz="4000" b="1" dirty="0" smtClean="0">
                <a:solidFill>
                  <a:schemeClr val="bg1"/>
                </a:solidFill>
                <a:ea typeface="+mn-ea"/>
                <a:cs typeface="+mn-cs"/>
              </a:rPr>
              <a:t>?</a:t>
            </a:r>
            <a:endParaRPr lang="ru-RU" sz="4000" dirty="0">
              <a:solidFill>
                <a:schemeClr val="bg1"/>
              </a:solidFill>
            </a:endParaRPr>
          </a:p>
        </p:txBody>
      </p:sp>
    </p:spTree>
    <p:extLst>
      <p:ext uri="{BB962C8B-B14F-4D97-AF65-F5344CB8AC3E}">
        <p14:creationId xmlns:p14="http://schemas.microsoft.com/office/powerpoint/2010/main" val="2826769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image.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83569" y="1628800"/>
            <a:ext cx="7704856" cy="449736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uk-UA" b="1" dirty="0"/>
              <a:t>Цілі базової  середньої освіти</a:t>
            </a:r>
            <a:endParaRPr lang="ru-RU" b="1" dirty="0"/>
          </a:p>
        </p:txBody>
      </p:sp>
    </p:spTree>
    <p:extLst>
      <p:ext uri="{BB962C8B-B14F-4D97-AF65-F5344CB8AC3E}">
        <p14:creationId xmlns:p14="http://schemas.microsoft.com/office/powerpoint/2010/main" val="3632923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2675467"/>
            <a:ext cx="8640959" cy="3450696"/>
          </a:xfrm>
        </p:spPr>
        <p:txBody>
          <a:bodyPr/>
          <a:lstStyle/>
          <a:p>
            <a:pPr lvl="0">
              <a:spcBef>
                <a:spcPts val="0"/>
              </a:spcBef>
              <a:buFont typeface="Arial"/>
              <a:buChar char="•"/>
            </a:pPr>
            <a:endParaRPr lang="uk-UA" kern="150" dirty="0">
              <a:solidFill>
                <a:srgbClr val="010101"/>
              </a:solidFill>
              <a:latin typeface="ProximaNova"/>
              <a:ea typeface="OpenSymbol"/>
              <a:cs typeface="OpenSymbol"/>
            </a:endParaRPr>
          </a:p>
          <a:p>
            <a:pPr lvl="0">
              <a:spcBef>
                <a:spcPts val="0"/>
              </a:spcBef>
              <a:buFont typeface="Arial"/>
              <a:buChar char="•"/>
            </a:pPr>
            <a:r>
              <a:rPr lang="uk-UA" sz="3600" kern="150" dirty="0" smtClean="0">
                <a:solidFill>
                  <a:srgbClr val="010101"/>
                </a:solidFill>
                <a:latin typeface="ProximaNova"/>
                <a:ea typeface="OpenSymbol"/>
                <a:cs typeface="OpenSymbol"/>
              </a:rPr>
              <a:t>Адаптаційний</a:t>
            </a:r>
            <a:r>
              <a:rPr lang="en-US" sz="3600" kern="150" dirty="0" smtClean="0">
                <a:solidFill>
                  <a:srgbClr val="010101"/>
                </a:solidFill>
                <a:latin typeface="ProximaNova"/>
                <a:ea typeface="OpenSymbol"/>
                <a:cs typeface="OpenSymbol"/>
              </a:rPr>
              <a:t> </a:t>
            </a:r>
            <a:r>
              <a:rPr lang="en-US" sz="3600" kern="150" dirty="0">
                <a:solidFill>
                  <a:srgbClr val="010101"/>
                </a:solidFill>
                <a:latin typeface="ProximaNova"/>
                <a:ea typeface="OpenSymbol"/>
                <a:cs typeface="OpenSymbol"/>
              </a:rPr>
              <a:t>– 5-6 </a:t>
            </a:r>
            <a:r>
              <a:rPr lang="en-US" sz="3600" kern="150" dirty="0" err="1" smtClean="0">
                <a:solidFill>
                  <a:srgbClr val="010101"/>
                </a:solidFill>
                <a:latin typeface="ProximaNova"/>
                <a:ea typeface="OpenSymbol"/>
                <a:cs typeface="OpenSymbol"/>
              </a:rPr>
              <a:t>кл</a:t>
            </a:r>
            <a:r>
              <a:rPr lang="uk-UA" sz="3600" kern="150" dirty="0" smtClean="0">
                <a:solidFill>
                  <a:srgbClr val="010101"/>
                </a:solidFill>
                <a:latin typeface="ProximaNova"/>
                <a:ea typeface="OpenSymbol"/>
                <a:cs typeface="OpenSymbol"/>
              </a:rPr>
              <a:t>.</a:t>
            </a:r>
            <a:r>
              <a:rPr lang="en-US" sz="3600" kern="150" dirty="0" smtClean="0">
                <a:solidFill>
                  <a:srgbClr val="010101"/>
                </a:solidFill>
                <a:latin typeface="ProximaNova"/>
                <a:ea typeface="OpenSymbol"/>
                <a:cs typeface="OpenSymbol"/>
              </a:rPr>
              <a:t>;</a:t>
            </a:r>
            <a:endParaRPr lang="uk-UA" sz="3600" kern="150" dirty="0">
              <a:solidFill>
                <a:srgbClr val="010101"/>
              </a:solidFill>
              <a:latin typeface="ProximaNova"/>
              <a:ea typeface="OpenSymbol"/>
              <a:cs typeface="OpenSymbol"/>
            </a:endParaRPr>
          </a:p>
          <a:p>
            <a:pPr lvl="0">
              <a:spcBef>
                <a:spcPts val="0"/>
              </a:spcBef>
              <a:buFont typeface="Arial"/>
              <a:buChar char="•"/>
            </a:pPr>
            <a:endParaRPr lang="ru-RU" sz="3600" kern="150" dirty="0">
              <a:latin typeface="OpenSymbol"/>
              <a:ea typeface="OpenSymbol"/>
              <a:cs typeface="OpenSymbol"/>
            </a:endParaRPr>
          </a:p>
          <a:p>
            <a:pPr lvl="0">
              <a:spcBef>
                <a:spcPts val="0"/>
              </a:spcBef>
              <a:buFont typeface="Arial"/>
              <a:buChar char="•"/>
            </a:pPr>
            <a:r>
              <a:rPr lang="uk-UA" sz="3600" kern="150" dirty="0" smtClean="0">
                <a:solidFill>
                  <a:srgbClr val="010101"/>
                </a:solidFill>
                <a:latin typeface="ProximaNova"/>
                <a:ea typeface="OpenSymbol"/>
                <a:cs typeface="OpenSymbol"/>
              </a:rPr>
              <a:t>Базове предметне навчання</a:t>
            </a:r>
            <a:r>
              <a:rPr lang="en-US" sz="3600" kern="150" dirty="0" smtClean="0">
                <a:solidFill>
                  <a:srgbClr val="010101"/>
                </a:solidFill>
                <a:latin typeface="ProximaNova"/>
                <a:ea typeface="OpenSymbol"/>
                <a:cs typeface="OpenSymbol"/>
              </a:rPr>
              <a:t> </a:t>
            </a:r>
            <a:r>
              <a:rPr lang="en-US" sz="3600" kern="150" dirty="0">
                <a:solidFill>
                  <a:srgbClr val="010101"/>
                </a:solidFill>
                <a:latin typeface="ProximaNova"/>
                <a:ea typeface="OpenSymbol"/>
                <a:cs typeface="OpenSymbol"/>
              </a:rPr>
              <a:t>– 7-9 </a:t>
            </a:r>
            <a:r>
              <a:rPr lang="en-US" sz="3600" kern="150" dirty="0" err="1" smtClean="0">
                <a:solidFill>
                  <a:srgbClr val="010101"/>
                </a:solidFill>
                <a:latin typeface="ProximaNova"/>
                <a:ea typeface="OpenSymbol"/>
                <a:cs typeface="OpenSymbol"/>
              </a:rPr>
              <a:t>кл</a:t>
            </a:r>
            <a:r>
              <a:rPr lang="en-US" sz="3600" kern="150" dirty="0" smtClean="0">
                <a:solidFill>
                  <a:srgbClr val="010101"/>
                </a:solidFill>
                <a:latin typeface="ProximaNova"/>
                <a:ea typeface="OpenSymbol"/>
                <a:cs typeface="OpenSymbol"/>
              </a:rPr>
              <a:t>.</a:t>
            </a:r>
            <a:endParaRPr lang="ru-RU" sz="3600" kern="150" dirty="0">
              <a:latin typeface="OpenSymbol"/>
              <a:ea typeface="OpenSymbol"/>
              <a:cs typeface="OpenSymbol"/>
            </a:endParaRPr>
          </a:p>
          <a:p>
            <a:endParaRPr lang="ru-RU" sz="3600" dirty="0"/>
          </a:p>
        </p:txBody>
      </p:sp>
      <p:sp>
        <p:nvSpPr>
          <p:cNvPr id="2" name="Заголовок 1"/>
          <p:cNvSpPr>
            <a:spLocks noGrp="1"/>
          </p:cNvSpPr>
          <p:nvPr>
            <p:ph type="title"/>
          </p:nvPr>
        </p:nvSpPr>
        <p:spPr/>
        <p:txBody>
          <a:bodyPr>
            <a:normAutofit/>
          </a:bodyPr>
          <a:lstStyle/>
          <a:p>
            <a:r>
              <a:rPr lang="uk-UA" b="1" dirty="0">
                <a:solidFill>
                  <a:schemeClr val="bg1"/>
                </a:solidFill>
              </a:rPr>
              <a:t>Цикли базової освіти</a:t>
            </a:r>
            <a:endParaRPr lang="ru-RU" b="1" dirty="0">
              <a:solidFill>
                <a:schemeClr val="bg1"/>
              </a:solidFill>
            </a:endParaRPr>
          </a:p>
        </p:txBody>
      </p:sp>
    </p:spTree>
    <p:extLst>
      <p:ext uri="{BB962C8B-B14F-4D97-AF65-F5344CB8AC3E}">
        <p14:creationId xmlns:p14="http://schemas.microsoft.com/office/powerpoint/2010/main" val="3567479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1" y="1988840"/>
            <a:ext cx="8568952" cy="4137323"/>
          </a:xfrm>
        </p:spPr>
        <p:txBody>
          <a:bodyPr>
            <a:noAutofit/>
          </a:bodyPr>
          <a:lstStyle/>
          <a:p>
            <a:pPr marL="0" marR="571500" algn="just">
              <a:spcBef>
                <a:spcPts val="0"/>
              </a:spcBef>
            </a:pPr>
            <a:r>
              <a:rPr lang="uk-UA" sz="2800" kern="150" dirty="0" smtClean="0">
                <a:solidFill>
                  <a:srgbClr val="010101"/>
                </a:solidFill>
                <a:latin typeface="ProximaNova"/>
                <a:ea typeface="OpenSymbol"/>
                <a:cs typeface="OpenSymbol"/>
              </a:rPr>
              <a:t>Вільне володіння державною мовою</a:t>
            </a:r>
            <a:r>
              <a:rPr lang="en-US" sz="2800" kern="150" dirty="0" smtClean="0">
                <a:solidFill>
                  <a:srgbClr val="010101"/>
                </a:solidFill>
                <a:latin typeface="ProximaNova"/>
                <a:ea typeface="OpenSymbol"/>
                <a:cs typeface="OpenSymbol"/>
              </a:rPr>
              <a:t>;</a:t>
            </a:r>
            <a:endParaRPr lang="ru-RU" sz="2800" kern="150" dirty="0">
              <a:latin typeface="OpenSymbol"/>
              <a:ea typeface="OpenSymbol"/>
              <a:cs typeface="OpenSymbol"/>
            </a:endParaRPr>
          </a:p>
          <a:p>
            <a:pPr marL="0" lvl="0" algn="just">
              <a:spcBef>
                <a:spcPts val="0"/>
              </a:spcBef>
              <a:buFont typeface="Arial"/>
              <a:buChar char="•"/>
            </a:pPr>
            <a:r>
              <a:rPr lang="uk-UA" sz="2800" kern="150" dirty="0" smtClean="0">
                <a:solidFill>
                  <a:srgbClr val="010101"/>
                </a:solidFill>
                <a:latin typeface="ProximaNova"/>
                <a:ea typeface="OpenSymbol"/>
                <a:cs typeface="OpenSymbol"/>
              </a:rPr>
              <a:t>Здатність спілкуватися рідною </a:t>
            </a:r>
            <a:r>
              <a:rPr lang="en-US" sz="2800" kern="150" dirty="0" smtClean="0">
                <a:solidFill>
                  <a:srgbClr val="010101"/>
                </a:solidFill>
                <a:latin typeface="ProximaNova"/>
                <a:ea typeface="OpenSymbol"/>
                <a:cs typeface="OpenSymbol"/>
              </a:rPr>
              <a:t>(</a:t>
            </a:r>
            <a:r>
              <a:rPr lang="en-US" sz="2800" kern="150" dirty="0">
                <a:solidFill>
                  <a:srgbClr val="010101"/>
                </a:solidFill>
                <a:latin typeface="ProximaNova"/>
                <a:ea typeface="OpenSymbol"/>
                <a:cs typeface="OpenSymbol"/>
              </a:rPr>
              <a:t>у </a:t>
            </a:r>
            <a:r>
              <a:rPr lang="uk-UA" sz="2800" kern="150" dirty="0" smtClean="0">
                <a:solidFill>
                  <a:srgbClr val="010101"/>
                </a:solidFill>
                <a:latin typeface="ProximaNova"/>
                <a:ea typeface="OpenSymbol"/>
                <a:cs typeface="OpenSymbol"/>
              </a:rPr>
              <a:t>разі відмінності від державної</a:t>
            </a:r>
            <a:r>
              <a:rPr lang="en-US" sz="2800" kern="150" dirty="0" smtClean="0">
                <a:solidFill>
                  <a:srgbClr val="010101"/>
                </a:solidFill>
                <a:latin typeface="ProximaNova"/>
                <a:ea typeface="OpenSymbol"/>
                <a:cs typeface="OpenSymbol"/>
              </a:rPr>
              <a:t>) </a:t>
            </a:r>
            <a:r>
              <a:rPr lang="uk-UA" sz="2800" kern="150" dirty="0" smtClean="0">
                <a:solidFill>
                  <a:srgbClr val="010101"/>
                </a:solidFill>
                <a:latin typeface="ProximaNova"/>
                <a:ea typeface="OpenSymbol"/>
                <a:cs typeface="OpenSymbol"/>
              </a:rPr>
              <a:t>мовою</a:t>
            </a:r>
            <a:r>
              <a:rPr lang="en-US" sz="2800" kern="150" dirty="0" smtClean="0">
                <a:solidFill>
                  <a:srgbClr val="010101"/>
                </a:solidFill>
                <a:latin typeface="ProximaNova"/>
                <a:ea typeface="OpenSymbol"/>
                <a:cs typeface="OpenSymbol"/>
              </a:rPr>
              <a:t>;</a:t>
            </a:r>
            <a:endParaRPr lang="ru-RU" sz="2800" kern="150" dirty="0">
              <a:latin typeface="OpenSymbol"/>
              <a:ea typeface="OpenSymbol"/>
              <a:cs typeface="OpenSymbol"/>
            </a:endParaRPr>
          </a:p>
          <a:p>
            <a:pPr marL="0" lvl="0" algn="just">
              <a:spcBef>
                <a:spcPts val="0"/>
              </a:spcBef>
              <a:buFont typeface="Arial"/>
              <a:buChar char="•"/>
            </a:pPr>
            <a:r>
              <a:rPr lang="uk-UA" sz="2800" kern="150" dirty="0" smtClean="0">
                <a:solidFill>
                  <a:srgbClr val="010101"/>
                </a:solidFill>
                <a:latin typeface="ProximaNova"/>
                <a:ea typeface="OpenSymbol"/>
                <a:cs typeface="OpenSymbol"/>
              </a:rPr>
              <a:t>Здатність спілкуватися іноземними мовами</a:t>
            </a:r>
            <a:r>
              <a:rPr lang="en-US" sz="2800" kern="150" dirty="0" smtClean="0">
                <a:solidFill>
                  <a:srgbClr val="010101"/>
                </a:solidFill>
                <a:latin typeface="ProximaNova"/>
                <a:ea typeface="OpenSymbol"/>
                <a:cs typeface="OpenSymbol"/>
              </a:rPr>
              <a:t>;</a:t>
            </a:r>
            <a:endParaRPr lang="ru-RU" sz="2800" kern="150" dirty="0">
              <a:latin typeface="OpenSymbol"/>
              <a:ea typeface="OpenSymbol"/>
              <a:cs typeface="OpenSymbol"/>
            </a:endParaRPr>
          </a:p>
          <a:p>
            <a:pPr marL="0" lvl="0" algn="just">
              <a:spcBef>
                <a:spcPts val="0"/>
              </a:spcBef>
              <a:buFont typeface="Arial"/>
              <a:buChar char="•"/>
            </a:pPr>
            <a:r>
              <a:rPr lang="uk-UA" sz="2800" kern="150" dirty="0" smtClean="0">
                <a:solidFill>
                  <a:srgbClr val="010101"/>
                </a:solidFill>
                <a:latin typeface="ProximaNova"/>
                <a:ea typeface="OpenSymbol"/>
                <a:cs typeface="OpenSymbol"/>
              </a:rPr>
              <a:t>Математична</a:t>
            </a:r>
            <a:r>
              <a:rPr lang="en-US" sz="2800" kern="150" dirty="0" smtClean="0">
                <a:solidFill>
                  <a:srgbClr val="010101"/>
                </a:solidFill>
                <a:latin typeface="ProximaNova"/>
                <a:ea typeface="OpenSymbol"/>
                <a:cs typeface="OpenSymbol"/>
              </a:rPr>
              <a:t>;</a:t>
            </a:r>
            <a:endParaRPr lang="ru-RU" sz="2800" kern="150" dirty="0">
              <a:latin typeface="OpenSymbol"/>
              <a:ea typeface="OpenSymbol"/>
              <a:cs typeface="OpenSymbol"/>
            </a:endParaRPr>
          </a:p>
          <a:p>
            <a:pPr marL="0" lvl="0" algn="just">
              <a:spcBef>
                <a:spcPts val="0"/>
              </a:spcBef>
              <a:buFont typeface="Arial"/>
              <a:buChar char="•"/>
            </a:pPr>
            <a:r>
              <a:rPr lang="uk-UA" sz="2800" kern="150" dirty="0" smtClean="0">
                <a:solidFill>
                  <a:srgbClr val="010101"/>
                </a:solidFill>
                <a:latin typeface="ProximaNova"/>
                <a:ea typeface="OpenSymbol"/>
                <a:cs typeface="OpenSymbol"/>
              </a:rPr>
              <a:t>Компетентності у галузі природничих наук, техніки і технологій</a:t>
            </a:r>
            <a:r>
              <a:rPr lang="ru-RU" sz="2800" kern="150" dirty="0" smtClean="0">
                <a:solidFill>
                  <a:srgbClr val="010101"/>
                </a:solidFill>
                <a:latin typeface="ProximaNova"/>
                <a:ea typeface="OpenSymbol"/>
                <a:cs typeface="OpenSymbol"/>
              </a:rPr>
              <a:t>;</a:t>
            </a:r>
            <a:endParaRPr lang="ru-RU" sz="2800" kern="150" dirty="0">
              <a:latin typeface="OpenSymbol"/>
              <a:ea typeface="OpenSymbol"/>
              <a:cs typeface="OpenSymbol"/>
            </a:endParaRPr>
          </a:p>
          <a:p>
            <a:pPr marL="0" lvl="0" algn="just">
              <a:spcBef>
                <a:spcPts val="0"/>
              </a:spcBef>
              <a:buFont typeface="Arial"/>
              <a:buChar char="•"/>
            </a:pPr>
            <a:r>
              <a:rPr lang="uk-UA" sz="2800" b="1" kern="150" dirty="0" smtClean="0">
                <a:solidFill>
                  <a:srgbClr val="010101"/>
                </a:solidFill>
                <a:latin typeface="ProximaNova"/>
                <a:ea typeface="OpenSymbol"/>
                <a:cs typeface="OpenSymbol"/>
              </a:rPr>
              <a:t>Інноваційність</a:t>
            </a:r>
            <a:r>
              <a:rPr lang="en-US" sz="2800" b="1" kern="150" dirty="0" smtClean="0">
                <a:solidFill>
                  <a:srgbClr val="010101"/>
                </a:solidFill>
                <a:latin typeface="ProximaNova"/>
                <a:ea typeface="OpenSymbol"/>
                <a:cs typeface="OpenSymbol"/>
              </a:rPr>
              <a:t>;</a:t>
            </a:r>
            <a:endParaRPr lang="ru-RU" sz="2800" b="1" kern="150" dirty="0">
              <a:latin typeface="OpenSymbol"/>
              <a:ea typeface="OpenSymbol"/>
              <a:cs typeface="OpenSymbol"/>
            </a:endParaRPr>
          </a:p>
          <a:p>
            <a:pPr marL="0" lvl="0" algn="just">
              <a:spcBef>
                <a:spcPts val="0"/>
              </a:spcBef>
              <a:buFont typeface="Arial"/>
              <a:buChar char="•"/>
            </a:pPr>
            <a:r>
              <a:rPr lang="uk-UA" sz="2800" kern="150" dirty="0" smtClean="0">
                <a:solidFill>
                  <a:srgbClr val="010101"/>
                </a:solidFill>
                <a:latin typeface="ProximaNova"/>
                <a:ea typeface="OpenSymbol"/>
                <a:cs typeface="OpenSymbol"/>
              </a:rPr>
              <a:t>Екологічна</a:t>
            </a:r>
            <a:r>
              <a:rPr lang="en-US" sz="2800" kern="150" dirty="0" smtClean="0">
                <a:solidFill>
                  <a:srgbClr val="010101"/>
                </a:solidFill>
                <a:latin typeface="ProximaNova"/>
                <a:ea typeface="OpenSymbol"/>
                <a:cs typeface="OpenSymbol"/>
              </a:rPr>
              <a:t>;</a:t>
            </a:r>
            <a:endParaRPr lang="ru-RU" sz="2800" kern="150" dirty="0">
              <a:latin typeface="OpenSymbol"/>
              <a:ea typeface="OpenSymbol"/>
              <a:cs typeface="OpenSymbol"/>
            </a:endParaRPr>
          </a:p>
        </p:txBody>
      </p:sp>
      <p:sp>
        <p:nvSpPr>
          <p:cNvPr id="2" name="Заголовок 1"/>
          <p:cNvSpPr>
            <a:spLocks noGrp="1"/>
          </p:cNvSpPr>
          <p:nvPr>
            <p:ph type="title"/>
          </p:nvPr>
        </p:nvSpPr>
        <p:spPr>
          <a:xfrm>
            <a:off x="467544" y="548680"/>
            <a:ext cx="8435280" cy="1252728"/>
          </a:xfrm>
        </p:spPr>
        <p:txBody>
          <a:bodyPr>
            <a:noAutofit/>
          </a:bodyPr>
          <a:lstStyle/>
          <a:p>
            <a:pPr marR="571500" lvl="0" indent="-342900">
              <a:spcBef>
                <a:spcPts val="0"/>
              </a:spcBef>
            </a:pPr>
            <a:r>
              <a:rPr lang="uk-UA" b="1" kern="150" dirty="0" smtClean="0">
                <a:solidFill>
                  <a:schemeClr val="bg1"/>
                </a:solidFill>
                <a:ea typeface="Segoe UI"/>
                <a:cs typeface="+mn-cs"/>
              </a:rPr>
              <a:t>Які компетентності передбачено</a:t>
            </a:r>
            <a:r>
              <a:rPr lang="en-US" b="1" kern="150" dirty="0" smtClean="0">
                <a:solidFill>
                  <a:schemeClr val="bg1"/>
                </a:solidFill>
                <a:ea typeface="Segoe UI"/>
                <a:cs typeface="+mn-cs"/>
              </a:rPr>
              <a:t>?</a:t>
            </a:r>
            <a:r>
              <a:rPr lang="ru-RU" b="1" kern="150" dirty="0">
                <a:solidFill>
                  <a:schemeClr val="bg1"/>
                </a:solidFill>
                <a:ea typeface="Segoe UI"/>
                <a:cs typeface="+mn-cs"/>
              </a:rPr>
              <a:t/>
            </a:r>
            <a:br>
              <a:rPr lang="ru-RU" b="1" kern="150" dirty="0">
                <a:solidFill>
                  <a:schemeClr val="bg1"/>
                </a:solidFill>
                <a:ea typeface="Segoe UI"/>
                <a:cs typeface="+mn-cs"/>
              </a:rPr>
            </a:br>
            <a:endParaRPr lang="ru-RU" dirty="0">
              <a:solidFill>
                <a:schemeClr val="bg1"/>
              </a:solidFill>
            </a:endParaRPr>
          </a:p>
        </p:txBody>
      </p:sp>
    </p:spTree>
    <p:extLst>
      <p:ext uri="{BB962C8B-B14F-4D97-AF65-F5344CB8AC3E}">
        <p14:creationId xmlns:p14="http://schemas.microsoft.com/office/powerpoint/2010/main" val="2114581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060848"/>
            <a:ext cx="8496944" cy="4713387"/>
          </a:xfrm>
        </p:spPr>
        <p:txBody>
          <a:bodyPr>
            <a:noAutofit/>
          </a:bodyPr>
          <a:lstStyle/>
          <a:p>
            <a:pPr marL="0" lvl="0" algn="just">
              <a:spcBef>
                <a:spcPts val="0"/>
              </a:spcBef>
              <a:buFont typeface="Arial"/>
              <a:buChar char="•"/>
            </a:pPr>
            <a:r>
              <a:rPr lang="uk-UA" sz="2800" kern="150" dirty="0" smtClean="0">
                <a:solidFill>
                  <a:srgbClr val="010101"/>
                </a:solidFill>
                <a:latin typeface="ProximaNova"/>
                <a:ea typeface="OpenSymbol"/>
                <a:cs typeface="OpenSymbol"/>
              </a:rPr>
              <a:t>Інформаційно-комунікаційна</a:t>
            </a:r>
            <a:r>
              <a:rPr lang="en-US" sz="2800" kern="150" dirty="0" smtClean="0">
                <a:solidFill>
                  <a:srgbClr val="010101"/>
                </a:solidFill>
                <a:latin typeface="ProximaNova"/>
                <a:ea typeface="OpenSymbol"/>
                <a:cs typeface="OpenSymbol"/>
              </a:rPr>
              <a:t>;</a:t>
            </a:r>
            <a:endParaRPr lang="ru-RU" sz="2800" kern="150" dirty="0">
              <a:latin typeface="OpenSymbol"/>
              <a:ea typeface="OpenSymbol"/>
              <a:cs typeface="OpenSymbol"/>
            </a:endParaRPr>
          </a:p>
          <a:p>
            <a:pPr marL="0" lvl="0" algn="just">
              <a:spcBef>
                <a:spcPts val="0"/>
              </a:spcBef>
              <a:buFont typeface="Arial"/>
              <a:buChar char="•"/>
            </a:pPr>
            <a:r>
              <a:rPr lang="uk-UA" sz="2800" b="1" kern="150" dirty="0" smtClean="0">
                <a:solidFill>
                  <a:srgbClr val="010101"/>
                </a:solidFill>
                <a:latin typeface="ProximaNova"/>
                <a:ea typeface="OpenSymbol"/>
                <a:cs typeface="OpenSymbol"/>
              </a:rPr>
              <a:t>Навчання впродовж життя</a:t>
            </a:r>
            <a:r>
              <a:rPr lang="en-US" sz="2800" b="1" kern="150" dirty="0" smtClean="0">
                <a:solidFill>
                  <a:srgbClr val="010101"/>
                </a:solidFill>
                <a:latin typeface="ProximaNova"/>
                <a:ea typeface="OpenSymbol"/>
                <a:cs typeface="OpenSymbol"/>
              </a:rPr>
              <a:t>;</a:t>
            </a:r>
            <a:endParaRPr lang="ru-RU" sz="2800" b="1" kern="150" dirty="0">
              <a:latin typeface="OpenSymbol"/>
              <a:ea typeface="OpenSymbol"/>
              <a:cs typeface="OpenSymbol"/>
            </a:endParaRPr>
          </a:p>
          <a:p>
            <a:pPr marL="0" lvl="0" algn="just">
              <a:spcBef>
                <a:spcPts val="0"/>
              </a:spcBef>
              <a:buFont typeface="Arial"/>
              <a:buChar char="•"/>
            </a:pPr>
            <a:r>
              <a:rPr lang="uk-UA" sz="2800" kern="150" dirty="0" smtClean="0">
                <a:solidFill>
                  <a:srgbClr val="010101"/>
                </a:solidFill>
                <a:latin typeface="ProximaNova"/>
                <a:ea typeface="OpenSymbol"/>
                <a:cs typeface="OpenSymbol"/>
              </a:rPr>
              <a:t>Громадянські та соціальні компетентності, пов’язані з ідеями демократії, моралі, справедливості, рівності, свободи, прав людини, добробуту та здорового способу життя, нетерпимості до проявів корупції</a:t>
            </a:r>
            <a:r>
              <a:rPr lang="ru-RU" sz="2800" kern="150" dirty="0" smtClean="0">
                <a:solidFill>
                  <a:srgbClr val="010101"/>
                </a:solidFill>
                <a:latin typeface="ProximaNova"/>
                <a:ea typeface="OpenSymbol"/>
                <a:cs typeface="OpenSymbol"/>
              </a:rPr>
              <a:t>;</a:t>
            </a:r>
            <a:endParaRPr lang="ru-RU" sz="2800" kern="150" dirty="0">
              <a:latin typeface="OpenSymbol"/>
              <a:ea typeface="OpenSymbol"/>
              <a:cs typeface="OpenSymbol"/>
            </a:endParaRPr>
          </a:p>
          <a:p>
            <a:pPr marL="0" lvl="0" algn="just">
              <a:spcBef>
                <a:spcPts val="0"/>
              </a:spcBef>
              <a:buFont typeface="Arial"/>
              <a:buChar char="•"/>
            </a:pPr>
            <a:r>
              <a:rPr lang="uk-UA" sz="2800" kern="150" dirty="0" smtClean="0">
                <a:solidFill>
                  <a:srgbClr val="010101"/>
                </a:solidFill>
                <a:latin typeface="ProximaNova"/>
                <a:ea typeface="OpenSymbol"/>
                <a:cs typeface="OpenSymbol"/>
              </a:rPr>
              <a:t>Культурна</a:t>
            </a:r>
            <a:r>
              <a:rPr lang="en-US" sz="2800" kern="150" dirty="0" smtClean="0">
                <a:solidFill>
                  <a:srgbClr val="010101"/>
                </a:solidFill>
                <a:latin typeface="ProximaNova"/>
                <a:ea typeface="OpenSymbol"/>
                <a:cs typeface="OpenSymbol"/>
              </a:rPr>
              <a:t>;</a:t>
            </a:r>
            <a:endParaRPr lang="ru-RU" sz="2800" kern="150" dirty="0">
              <a:latin typeface="OpenSymbol"/>
              <a:ea typeface="OpenSymbol"/>
              <a:cs typeface="OpenSymbol"/>
            </a:endParaRPr>
          </a:p>
          <a:p>
            <a:pPr marL="0" lvl="0" algn="just">
              <a:spcBef>
                <a:spcPts val="0"/>
              </a:spcBef>
              <a:buFont typeface="Arial"/>
              <a:buChar char="•"/>
            </a:pPr>
            <a:r>
              <a:rPr lang="uk-UA" sz="2800" kern="150" dirty="0" smtClean="0">
                <a:solidFill>
                  <a:srgbClr val="010101"/>
                </a:solidFill>
                <a:latin typeface="ProximaNova"/>
                <a:ea typeface="OpenSymbol"/>
                <a:cs typeface="OpenSymbol"/>
              </a:rPr>
              <a:t>Підприємливість і фінансова грамотність</a:t>
            </a:r>
            <a:r>
              <a:rPr lang="en-US" sz="2800" kern="150" dirty="0" smtClean="0">
                <a:solidFill>
                  <a:srgbClr val="010101"/>
                </a:solidFill>
                <a:latin typeface="ProximaNova"/>
                <a:ea typeface="OpenSymbol"/>
                <a:cs typeface="OpenSymbol"/>
              </a:rPr>
              <a:t>.</a:t>
            </a:r>
            <a:endParaRPr lang="ru-RU" sz="2800" kern="150" dirty="0">
              <a:latin typeface="OpenSymbol"/>
              <a:ea typeface="OpenSymbol"/>
              <a:cs typeface="OpenSymbol"/>
            </a:endParaRPr>
          </a:p>
          <a:p>
            <a:pPr marL="0">
              <a:spcBef>
                <a:spcPts val="0"/>
              </a:spcBef>
            </a:pPr>
            <a:endParaRPr lang="ru-RU" sz="1800" dirty="0"/>
          </a:p>
        </p:txBody>
      </p:sp>
      <p:sp>
        <p:nvSpPr>
          <p:cNvPr id="2" name="Заголовок 1"/>
          <p:cNvSpPr>
            <a:spLocks noGrp="1"/>
          </p:cNvSpPr>
          <p:nvPr>
            <p:ph type="title"/>
          </p:nvPr>
        </p:nvSpPr>
        <p:spPr>
          <a:xfrm>
            <a:off x="457200" y="338328"/>
            <a:ext cx="8435280" cy="1434488"/>
          </a:xfrm>
        </p:spPr>
        <p:txBody>
          <a:bodyPr>
            <a:noAutofit/>
          </a:bodyPr>
          <a:lstStyle/>
          <a:p>
            <a:pPr marR="571500" lvl="0" indent="-342900">
              <a:spcBef>
                <a:spcPts val="0"/>
              </a:spcBef>
            </a:pPr>
            <a:r>
              <a:rPr lang="uk-UA" b="1" kern="150" dirty="0" smtClean="0">
                <a:solidFill>
                  <a:schemeClr val="bg1"/>
                </a:solidFill>
                <a:ea typeface="Segoe UI"/>
                <a:cs typeface="+mn-cs"/>
              </a:rPr>
              <a:t>Які компетентності передбачено</a:t>
            </a:r>
            <a:r>
              <a:rPr lang="en-US" b="1" kern="150" dirty="0" smtClean="0">
                <a:solidFill>
                  <a:schemeClr val="bg1"/>
                </a:solidFill>
                <a:ea typeface="Segoe UI"/>
                <a:cs typeface="+mn-cs"/>
              </a:rPr>
              <a:t>?</a:t>
            </a:r>
            <a:endParaRPr lang="ru-RU" dirty="0">
              <a:solidFill>
                <a:schemeClr val="bg1"/>
              </a:solidFill>
            </a:endParaRPr>
          </a:p>
        </p:txBody>
      </p:sp>
    </p:spTree>
    <p:extLst>
      <p:ext uri="{BB962C8B-B14F-4D97-AF65-F5344CB8AC3E}">
        <p14:creationId xmlns:p14="http://schemas.microsoft.com/office/powerpoint/2010/main" val="29338055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2067" y="1844824"/>
            <a:ext cx="7408333" cy="4536504"/>
          </a:xfrm>
        </p:spPr>
        <p:txBody>
          <a:bodyPr>
            <a:normAutofit lnSpcReduction="10000"/>
          </a:bodyPr>
          <a:lstStyle/>
          <a:p>
            <a:pPr marL="297180" marR="571500" indent="0">
              <a:spcBef>
                <a:spcPts val="600"/>
              </a:spcBef>
              <a:spcAft>
                <a:spcPts val="0"/>
              </a:spcAft>
              <a:buNone/>
            </a:pPr>
            <a:r>
              <a:rPr lang="uk-UA" sz="2800" b="1" kern="150" dirty="0" smtClean="0">
                <a:solidFill>
                  <a:srgbClr val="010101"/>
                </a:solidFill>
                <a:latin typeface="Times New Roman" panose="02020603050405020304" pitchFamily="18" charset="0"/>
                <a:ea typeface="OpenSymbol"/>
                <a:cs typeface="Times New Roman" panose="02020603050405020304" pitchFamily="18" charset="0"/>
              </a:rPr>
              <a:t>мовно-літературна</a:t>
            </a:r>
            <a:r>
              <a:rPr lang="en-US" sz="2800" b="1" kern="150" dirty="0" smtClean="0">
                <a:solidFill>
                  <a:srgbClr val="010101"/>
                </a:solidFill>
                <a:latin typeface="Times New Roman" panose="02020603050405020304" pitchFamily="18" charset="0"/>
                <a:ea typeface="OpenSymbol"/>
                <a:cs typeface="Times New Roman" panose="02020603050405020304" pitchFamily="18" charset="0"/>
              </a:rPr>
              <a:t> </a:t>
            </a:r>
            <a:r>
              <a:rPr lang="en-US" sz="2800" b="1" kern="150" dirty="0">
                <a:solidFill>
                  <a:srgbClr val="010101"/>
                </a:solidFill>
                <a:latin typeface="Times New Roman" panose="02020603050405020304" pitchFamily="18" charset="0"/>
                <a:ea typeface="OpenSymbol"/>
                <a:cs typeface="Times New Roman" panose="02020603050405020304" pitchFamily="18" charset="0"/>
              </a:rPr>
              <a:t>(МОВ);</a:t>
            </a:r>
            <a:endParaRPr lang="ru-RU" sz="2800" b="1" kern="150" dirty="0">
              <a:latin typeface="Times New Roman" panose="02020603050405020304" pitchFamily="18" charset="0"/>
              <a:ea typeface="OpenSymbol"/>
              <a:cs typeface="Times New Roman" panose="02020603050405020304" pitchFamily="18" charset="0"/>
            </a:endParaRPr>
          </a:p>
          <a:p>
            <a:pPr lvl="0">
              <a:buFont typeface="Arial"/>
              <a:buChar char="•"/>
            </a:pPr>
            <a:r>
              <a:rPr lang="uk-UA" sz="2800" kern="150" dirty="0" smtClean="0">
                <a:solidFill>
                  <a:srgbClr val="010101"/>
                </a:solidFill>
                <a:latin typeface="Times New Roman" panose="02020603050405020304" pitchFamily="18" charset="0"/>
                <a:ea typeface="OpenSymbol"/>
                <a:cs typeface="Times New Roman" panose="02020603050405020304" pitchFamily="18" charset="0"/>
              </a:rPr>
              <a:t>математична</a:t>
            </a:r>
            <a:r>
              <a:rPr lang="en-US" sz="2800" kern="150" dirty="0" smtClean="0">
                <a:solidFill>
                  <a:srgbClr val="010101"/>
                </a:solidFill>
                <a:latin typeface="Times New Roman" panose="02020603050405020304" pitchFamily="18" charset="0"/>
                <a:ea typeface="OpenSymbol"/>
                <a:cs typeface="Times New Roman" panose="02020603050405020304" pitchFamily="18" charset="0"/>
              </a:rPr>
              <a:t> </a:t>
            </a:r>
            <a:r>
              <a:rPr lang="en-US" sz="2800" kern="150" dirty="0">
                <a:solidFill>
                  <a:srgbClr val="010101"/>
                </a:solidFill>
                <a:latin typeface="Times New Roman" panose="02020603050405020304" pitchFamily="18" charset="0"/>
                <a:ea typeface="OpenSymbol"/>
                <a:cs typeface="Times New Roman" panose="02020603050405020304" pitchFamily="18" charset="0"/>
              </a:rPr>
              <a:t>(МАО);</a:t>
            </a:r>
            <a:endParaRPr lang="ru-RU" sz="2800" kern="150" dirty="0">
              <a:latin typeface="Times New Roman" panose="02020603050405020304" pitchFamily="18" charset="0"/>
              <a:ea typeface="OpenSymbol"/>
              <a:cs typeface="Times New Roman" panose="02020603050405020304" pitchFamily="18" charset="0"/>
            </a:endParaRPr>
          </a:p>
          <a:p>
            <a:pPr lvl="0">
              <a:buFont typeface="Arial"/>
              <a:buChar char="•"/>
            </a:pPr>
            <a:r>
              <a:rPr lang="uk-UA" sz="2800" kern="150" dirty="0" smtClean="0">
                <a:solidFill>
                  <a:srgbClr val="010101"/>
                </a:solidFill>
                <a:latin typeface="Times New Roman" panose="02020603050405020304" pitchFamily="18" charset="0"/>
                <a:ea typeface="OpenSymbol"/>
                <a:cs typeface="Times New Roman" panose="02020603050405020304" pitchFamily="18" charset="0"/>
              </a:rPr>
              <a:t>природнича</a:t>
            </a:r>
            <a:r>
              <a:rPr lang="en-US" sz="2800" kern="150" dirty="0" smtClean="0">
                <a:solidFill>
                  <a:srgbClr val="010101"/>
                </a:solidFill>
                <a:latin typeface="Times New Roman" panose="02020603050405020304" pitchFamily="18" charset="0"/>
                <a:ea typeface="OpenSymbol"/>
                <a:cs typeface="Times New Roman" panose="02020603050405020304" pitchFamily="18" charset="0"/>
              </a:rPr>
              <a:t> </a:t>
            </a:r>
            <a:r>
              <a:rPr lang="en-US" sz="2800" kern="150" dirty="0">
                <a:solidFill>
                  <a:srgbClr val="010101"/>
                </a:solidFill>
                <a:latin typeface="Times New Roman" panose="02020603050405020304" pitchFamily="18" charset="0"/>
                <a:ea typeface="OpenSymbol"/>
                <a:cs typeface="Times New Roman" panose="02020603050405020304" pitchFamily="18" charset="0"/>
              </a:rPr>
              <a:t>(ПРО);</a:t>
            </a:r>
            <a:endParaRPr lang="ru-RU" sz="2800" kern="150" dirty="0">
              <a:latin typeface="Times New Roman" panose="02020603050405020304" pitchFamily="18" charset="0"/>
              <a:ea typeface="OpenSymbol"/>
              <a:cs typeface="Times New Roman" panose="02020603050405020304" pitchFamily="18" charset="0"/>
            </a:endParaRPr>
          </a:p>
          <a:p>
            <a:pPr lvl="0">
              <a:buFont typeface="Arial"/>
              <a:buChar char="•"/>
            </a:pPr>
            <a:r>
              <a:rPr lang="uk-UA" sz="2800" kern="150" dirty="0" smtClean="0">
                <a:solidFill>
                  <a:srgbClr val="010101"/>
                </a:solidFill>
                <a:latin typeface="Times New Roman" panose="02020603050405020304" pitchFamily="18" charset="0"/>
                <a:ea typeface="OpenSymbol"/>
                <a:cs typeface="Times New Roman" panose="02020603050405020304" pitchFamily="18" charset="0"/>
              </a:rPr>
              <a:t>технологічна</a:t>
            </a:r>
            <a:r>
              <a:rPr lang="en-US" sz="2800" kern="150" dirty="0" smtClean="0">
                <a:solidFill>
                  <a:srgbClr val="010101"/>
                </a:solidFill>
                <a:latin typeface="Times New Roman" panose="02020603050405020304" pitchFamily="18" charset="0"/>
                <a:ea typeface="OpenSymbol"/>
                <a:cs typeface="Times New Roman" panose="02020603050405020304" pitchFamily="18" charset="0"/>
              </a:rPr>
              <a:t> </a:t>
            </a:r>
            <a:r>
              <a:rPr lang="en-US" sz="2800" kern="150" dirty="0">
                <a:solidFill>
                  <a:srgbClr val="010101"/>
                </a:solidFill>
                <a:latin typeface="Times New Roman" panose="02020603050405020304" pitchFamily="18" charset="0"/>
                <a:ea typeface="OpenSymbol"/>
                <a:cs typeface="Times New Roman" panose="02020603050405020304" pitchFamily="18" charset="0"/>
              </a:rPr>
              <a:t>(ТЕО);</a:t>
            </a:r>
            <a:endParaRPr lang="ru-RU" sz="2800" kern="150" dirty="0">
              <a:latin typeface="Times New Roman" panose="02020603050405020304" pitchFamily="18" charset="0"/>
              <a:ea typeface="OpenSymbol"/>
              <a:cs typeface="Times New Roman" panose="02020603050405020304" pitchFamily="18" charset="0"/>
            </a:endParaRPr>
          </a:p>
          <a:p>
            <a:pPr lvl="0">
              <a:buFont typeface="Arial"/>
              <a:buChar char="•"/>
            </a:pPr>
            <a:r>
              <a:rPr lang="uk-UA" sz="2800" kern="150" dirty="0" smtClean="0">
                <a:solidFill>
                  <a:srgbClr val="010101"/>
                </a:solidFill>
                <a:latin typeface="Times New Roman" panose="02020603050405020304" pitchFamily="18" charset="0"/>
                <a:ea typeface="OpenSymbol"/>
                <a:cs typeface="Times New Roman" panose="02020603050405020304" pitchFamily="18" charset="0"/>
              </a:rPr>
              <a:t>інформатична </a:t>
            </a:r>
            <a:r>
              <a:rPr lang="en-US" sz="2800" kern="150" dirty="0" smtClean="0">
                <a:solidFill>
                  <a:srgbClr val="010101"/>
                </a:solidFill>
                <a:latin typeface="Times New Roman" panose="02020603050405020304" pitchFamily="18" charset="0"/>
                <a:ea typeface="OpenSymbol"/>
                <a:cs typeface="Times New Roman" panose="02020603050405020304" pitchFamily="18" charset="0"/>
              </a:rPr>
              <a:t>(</a:t>
            </a:r>
            <a:r>
              <a:rPr lang="en-US" sz="2800" kern="150" dirty="0">
                <a:solidFill>
                  <a:srgbClr val="010101"/>
                </a:solidFill>
                <a:latin typeface="Times New Roman" panose="02020603050405020304" pitchFamily="18" charset="0"/>
                <a:ea typeface="OpenSymbol"/>
                <a:cs typeface="Times New Roman" panose="02020603050405020304" pitchFamily="18" charset="0"/>
              </a:rPr>
              <a:t>ІФО);</a:t>
            </a:r>
            <a:endParaRPr lang="ru-RU" sz="2800" kern="150" dirty="0">
              <a:latin typeface="Times New Roman" panose="02020603050405020304" pitchFamily="18" charset="0"/>
              <a:ea typeface="OpenSymbol"/>
              <a:cs typeface="Times New Roman" panose="02020603050405020304" pitchFamily="18" charset="0"/>
            </a:endParaRPr>
          </a:p>
          <a:p>
            <a:pPr lvl="0">
              <a:buFont typeface="Arial"/>
              <a:buChar char="•"/>
            </a:pPr>
            <a:r>
              <a:rPr lang="uk-UA" sz="2800" kern="150" dirty="0" smtClean="0">
                <a:solidFill>
                  <a:srgbClr val="010101"/>
                </a:solidFill>
                <a:latin typeface="Times New Roman" panose="02020603050405020304" pitchFamily="18" charset="0"/>
                <a:ea typeface="OpenSymbol"/>
                <a:cs typeface="Times New Roman" panose="02020603050405020304" pitchFamily="18" charset="0"/>
              </a:rPr>
              <a:t>соціальна і здоров’язбережувальна </a:t>
            </a:r>
            <a:r>
              <a:rPr lang="en-US" sz="2800" kern="150" dirty="0" smtClean="0">
                <a:solidFill>
                  <a:srgbClr val="010101"/>
                </a:solidFill>
                <a:latin typeface="Times New Roman" panose="02020603050405020304" pitchFamily="18" charset="0"/>
                <a:ea typeface="OpenSymbol"/>
                <a:cs typeface="Times New Roman" panose="02020603050405020304" pitchFamily="18" charset="0"/>
              </a:rPr>
              <a:t>(</a:t>
            </a:r>
            <a:r>
              <a:rPr lang="en-US" sz="2800" kern="150" dirty="0">
                <a:solidFill>
                  <a:srgbClr val="010101"/>
                </a:solidFill>
                <a:latin typeface="Times New Roman" panose="02020603050405020304" pitchFamily="18" charset="0"/>
                <a:ea typeface="OpenSymbol"/>
                <a:cs typeface="Times New Roman" panose="02020603050405020304" pitchFamily="18" charset="0"/>
              </a:rPr>
              <a:t>СЗО);</a:t>
            </a:r>
            <a:endParaRPr lang="ru-RU" sz="2800" kern="150" dirty="0">
              <a:latin typeface="Times New Roman" panose="02020603050405020304" pitchFamily="18" charset="0"/>
              <a:ea typeface="OpenSymbol"/>
              <a:cs typeface="Times New Roman" panose="02020603050405020304" pitchFamily="18" charset="0"/>
            </a:endParaRPr>
          </a:p>
          <a:p>
            <a:pPr lvl="0">
              <a:buFont typeface="Arial"/>
              <a:buChar char="•"/>
            </a:pPr>
            <a:r>
              <a:rPr lang="uk-UA" sz="2800" kern="150" dirty="0" smtClean="0">
                <a:solidFill>
                  <a:srgbClr val="010101"/>
                </a:solidFill>
                <a:latin typeface="Times New Roman" panose="02020603050405020304" pitchFamily="18" charset="0"/>
                <a:ea typeface="OpenSymbol"/>
                <a:cs typeface="Times New Roman" panose="02020603050405020304" pitchFamily="18" charset="0"/>
              </a:rPr>
              <a:t>громадянська та історична </a:t>
            </a:r>
            <a:r>
              <a:rPr lang="en-US" sz="2800" kern="150" dirty="0" smtClean="0">
                <a:solidFill>
                  <a:srgbClr val="010101"/>
                </a:solidFill>
                <a:latin typeface="Times New Roman" panose="02020603050405020304" pitchFamily="18" charset="0"/>
                <a:ea typeface="OpenSymbol"/>
                <a:cs typeface="Times New Roman" panose="02020603050405020304" pitchFamily="18" charset="0"/>
              </a:rPr>
              <a:t>(</a:t>
            </a:r>
            <a:r>
              <a:rPr lang="en-US" sz="2800" kern="150" dirty="0">
                <a:solidFill>
                  <a:srgbClr val="010101"/>
                </a:solidFill>
                <a:latin typeface="Times New Roman" panose="02020603050405020304" pitchFamily="18" charset="0"/>
                <a:ea typeface="OpenSymbol"/>
                <a:cs typeface="Times New Roman" panose="02020603050405020304" pitchFamily="18" charset="0"/>
              </a:rPr>
              <a:t>ГІО);</a:t>
            </a:r>
            <a:endParaRPr lang="ru-RU" sz="2800" kern="150" dirty="0">
              <a:latin typeface="Times New Roman" panose="02020603050405020304" pitchFamily="18" charset="0"/>
              <a:ea typeface="OpenSymbol"/>
              <a:cs typeface="Times New Roman" panose="02020603050405020304" pitchFamily="18" charset="0"/>
            </a:endParaRPr>
          </a:p>
          <a:p>
            <a:pPr lvl="0">
              <a:buFont typeface="Arial"/>
              <a:buChar char="•"/>
            </a:pPr>
            <a:r>
              <a:rPr lang="uk-UA" sz="2800" kern="150" dirty="0" smtClean="0">
                <a:solidFill>
                  <a:srgbClr val="010101"/>
                </a:solidFill>
                <a:latin typeface="Times New Roman" panose="02020603050405020304" pitchFamily="18" charset="0"/>
                <a:ea typeface="OpenSymbol"/>
                <a:cs typeface="Times New Roman" panose="02020603050405020304" pitchFamily="18" charset="0"/>
              </a:rPr>
              <a:t>мистецька</a:t>
            </a:r>
            <a:r>
              <a:rPr lang="en-US" sz="2800" kern="150" dirty="0" smtClean="0">
                <a:solidFill>
                  <a:srgbClr val="010101"/>
                </a:solidFill>
                <a:latin typeface="Times New Roman" panose="02020603050405020304" pitchFamily="18" charset="0"/>
                <a:ea typeface="OpenSymbol"/>
                <a:cs typeface="Times New Roman" panose="02020603050405020304" pitchFamily="18" charset="0"/>
              </a:rPr>
              <a:t> </a:t>
            </a:r>
            <a:r>
              <a:rPr lang="en-US" sz="2800" kern="150" dirty="0">
                <a:solidFill>
                  <a:srgbClr val="010101"/>
                </a:solidFill>
                <a:latin typeface="Times New Roman" panose="02020603050405020304" pitchFamily="18" charset="0"/>
                <a:ea typeface="OpenSymbol"/>
                <a:cs typeface="Times New Roman" panose="02020603050405020304" pitchFamily="18" charset="0"/>
              </a:rPr>
              <a:t>(МИО);</a:t>
            </a:r>
            <a:endParaRPr lang="ru-RU" sz="2800" kern="150" dirty="0">
              <a:latin typeface="Times New Roman" panose="02020603050405020304" pitchFamily="18" charset="0"/>
              <a:ea typeface="OpenSymbol"/>
              <a:cs typeface="Times New Roman" panose="02020603050405020304" pitchFamily="18" charset="0"/>
            </a:endParaRPr>
          </a:p>
          <a:p>
            <a:pPr lvl="0">
              <a:buFont typeface="Arial"/>
              <a:buChar char="•"/>
            </a:pPr>
            <a:r>
              <a:rPr lang="uk-UA" sz="2800" kern="150" dirty="0" smtClean="0">
                <a:solidFill>
                  <a:srgbClr val="010101"/>
                </a:solidFill>
                <a:latin typeface="Times New Roman" panose="02020603050405020304" pitchFamily="18" charset="0"/>
                <a:ea typeface="OpenSymbol"/>
                <a:cs typeface="Times New Roman" panose="02020603050405020304" pitchFamily="18" charset="0"/>
              </a:rPr>
              <a:t>фізична культура </a:t>
            </a:r>
            <a:r>
              <a:rPr lang="en-US" sz="2800" kern="150" dirty="0" smtClean="0">
                <a:solidFill>
                  <a:srgbClr val="010101"/>
                </a:solidFill>
                <a:latin typeface="Times New Roman" panose="02020603050405020304" pitchFamily="18" charset="0"/>
                <a:ea typeface="OpenSymbol"/>
                <a:cs typeface="Times New Roman" panose="02020603050405020304" pitchFamily="18" charset="0"/>
              </a:rPr>
              <a:t>(</a:t>
            </a:r>
            <a:r>
              <a:rPr lang="en-US" sz="2800" kern="150" dirty="0">
                <a:solidFill>
                  <a:srgbClr val="010101"/>
                </a:solidFill>
                <a:latin typeface="Times New Roman" panose="02020603050405020304" pitchFamily="18" charset="0"/>
                <a:ea typeface="OpenSymbol"/>
                <a:cs typeface="Times New Roman" panose="02020603050405020304" pitchFamily="18" charset="0"/>
              </a:rPr>
              <a:t>ФІО).</a:t>
            </a:r>
            <a:endParaRPr lang="ru-RU" sz="2800" kern="150" dirty="0">
              <a:latin typeface="Times New Roman" panose="02020603050405020304" pitchFamily="18" charset="0"/>
              <a:ea typeface="OpenSymbol"/>
              <a:cs typeface="Times New Roman" panose="02020603050405020304" pitchFamily="18" charset="0"/>
            </a:endParaRPr>
          </a:p>
          <a:p>
            <a:endParaRPr lang="ru-RU" dirty="0"/>
          </a:p>
        </p:txBody>
      </p:sp>
      <p:sp>
        <p:nvSpPr>
          <p:cNvPr id="2" name="Заголовок 1"/>
          <p:cNvSpPr>
            <a:spLocks noGrp="1"/>
          </p:cNvSpPr>
          <p:nvPr>
            <p:ph type="title"/>
          </p:nvPr>
        </p:nvSpPr>
        <p:spPr/>
        <p:txBody>
          <a:bodyPr>
            <a:normAutofit/>
          </a:bodyPr>
          <a:lstStyle/>
          <a:p>
            <a:r>
              <a:rPr lang="uk-UA" b="1" dirty="0">
                <a:solidFill>
                  <a:schemeClr val="bg1"/>
                </a:solidFill>
              </a:rPr>
              <a:t>Освітні галузі, а не предмети</a:t>
            </a:r>
            <a:endParaRPr lang="ru-RU" b="1" dirty="0">
              <a:solidFill>
                <a:schemeClr val="bg1"/>
              </a:solidFill>
            </a:endParaRPr>
          </a:p>
        </p:txBody>
      </p:sp>
    </p:spTree>
    <p:extLst>
      <p:ext uri="{BB962C8B-B14F-4D97-AF65-F5344CB8AC3E}">
        <p14:creationId xmlns:p14="http://schemas.microsoft.com/office/powerpoint/2010/main" val="3405901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uk-UA" b="1" dirty="0"/>
              <a:t>Кого навчаємо?</a:t>
            </a:r>
            <a:endParaRPr lang="ru-RU" b="1" dirty="0"/>
          </a:p>
        </p:txBody>
      </p:sp>
      <p:sp>
        <p:nvSpPr>
          <p:cNvPr id="2" name="Объект 1"/>
          <p:cNvSpPr>
            <a:spLocks noGrp="1"/>
          </p:cNvSpPr>
          <p:nvPr>
            <p:ph sz="quarter" idx="13"/>
          </p:nvPr>
        </p:nvSpPr>
        <p:spPr>
          <a:xfrm>
            <a:off x="395536" y="1844824"/>
            <a:ext cx="5184576" cy="4608512"/>
          </a:xfrm>
        </p:spPr>
        <p:txBody>
          <a:bodyPr>
            <a:normAutofit/>
          </a:bodyPr>
          <a:lstStyle/>
          <a:p>
            <a:pPr>
              <a:lnSpc>
                <a:spcPct val="115000"/>
              </a:lnSpc>
              <a:spcAft>
                <a:spcPts val="1000"/>
              </a:spcAft>
            </a:pPr>
            <a:r>
              <a:rPr lang="uk-UA" b="1" dirty="0">
                <a:latin typeface="Times New Roman"/>
                <a:ea typeface="Calibri"/>
                <a:cs typeface="Times New Roman"/>
              </a:rPr>
              <a:t>Діти з кліповим мисленням</a:t>
            </a:r>
            <a:endParaRPr lang="ru-RU" dirty="0">
              <a:latin typeface="Calibri"/>
              <a:ea typeface="Calibri"/>
              <a:cs typeface="Times New Roman"/>
            </a:endParaRPr>
          </a:p>
          <a:p>
            <a:pPr>
              <a:lnSpc>
                <a:spcPct val="115000"/>
              </a:lnSpc>
              <a:spcAft>
                <a:spcPts val="1000"/>
              </a:spcAft>
            </a:pPr>
            <a:r>
              <a:rPr lang="uk-UA" dirty="0">
                <a:latin typeface="Times New Roman"/>
                <a:ea typeface="Calibri"/>
                <a:cs typeface="Times New Roman"/>
              </a:rPr>
              <a:t>1.Можуть робити кілька справ</a:t>
            </a:r>
            <a:endParaRPr lang="ru-RU" dirty="0">
              <a:latin typeface="Calibri"/>
              <a:ea typeface="Calibri"/>
              <a:cs typeface="Times New Roman"/>
            </a:endParaRPr>
          </a:p>
          <a:p>
            <a:pPr>
              <a:lnSpc>
                <a:spcPct val="115000"/>
              </a:lnSpc>
              <a:spcAft>
                <a:spcPts val="1000"/>
              </a:spcAft>
            </a:pPr>
            <a:r>
              <a:rPr lang="uk-UA" dirty="0">
                <a:latin typeface="Times New Roman"/>
                <a:ea typeface="Calibri"/>
                <a:cs typeface="Times New Roman"/>
              </a:rPr>
              <a:t>2.Легко переключають увагу</a:t>
            </a:r>
            <a:endParaRPr lang="ru-RU" dirty="0">
              <a:latin typeface="Calibri"/>
              <a:ea typeface="Calibri"/>
              <a:cs typeface="Times New Roman"/>
            </a:endParaRPr>
          </a:p>
          <a:p>
            <a:pPr>
              <a:lnSpc>
                <a:spcPct val="115000"/>
              </a:lnSpc>
              <a:spcAft>
                <a:spcPts val="1000"/>
              </a:spcAft>
            </a:pPr>
            <a:r>
              <a:rPr lang="uk-UA" dirty="0">
                <a:latin typeface="Times New Roman"/>
                <a:ea typeface="Calibri"/>
                <a:cs typeface="Times New Roman"/>
              </a:rPr>
              <a:t>3.Швидко реагують на зміни</a:t>
            </a:r>
            <a:endParaRPr lang="ru-RU" dirty="0">
              <a:latin typeface="Calibri"/>
              <a:ea typeface="Calibri"/>
              <a:cs typeface="Times New Roman"/>
            </a:endParaRPr>
          </a:p>
          <a:p>
            <a:pPr>
              <a:lnSpc>
                <a:spcPct val="115000"/>
              </a:lnSpc>
              <a:spcAft>
                <a:spcPts val="1000"/>
              </a:spcAft>
            </a:pPr>
            <a:r>
              <a:rPr lang="uk-UA" dirty="0">
                <a:latin typeface="Times New Roman"/>
                <a:ea typeface="Calibri"/>
                <a:cs typeface="Times New Roman"/>
              </a:rPr>
              <a:t>4.Уникають інформаційного  перевантаження</a:t>
            </a:r>
            <a:endParaRPr lang="ru-RU" dirty="0">
              <a:latin typeface="Calibri"/>
              <a:ea typeface="Calibri"/>
              <a:cs typeface="Times New Roman"/>
            </a:endParaRPr>
          </a:p>
          <a:p>
            <a:pPr>
              <a:lnSpc>
                <a:spcPct val="115000"/>
              </a:lnSpc>
              <a:spcAft>
                <a:spcPts val="1000"/>
              </a:spcAft>
            </a:pPr>
            <a:r>
              <a:rPr lang="uk-UA" dirty="0">
                <a:latin typeface="Times New Roman"/>
                <a:ea typeface="Calibri"/>
                <a:cs typeface="Times New Roman"/>
              </a:rPr>
              <a:t>5.Легко освоюють  </a:t>
            </a:r>
            <a:r>
              <a:rPr lang="uk-UA" dirty="0" smtClean="0">
                <a:latin typeface="Times New Roman"/>
                <a:ea typeface="Calibri"/>
                <a:cs typeface="Times New Roman"/>
              </a:rPr>
              <a:t>девайси</a:t>
            </a:r>
            <a:r>
              <a:rPr lang="uk-UA" dirty="0">
                <a:latin typeface="Times New Roman"/>
                <a:ea typeface="Calibri"/>
                <a:cs typeface="Times New Roman"/>
              </a:rPr>
              <a:t>, гаджети</a:t>
            </a:r>
            <a:endParaRPr lang="ru-RU" dirty="0">
              <a:latin typeface="Calibri"/>
              <a:ea typeface="Calibri"/>
              <a:cs typeface="Times New Roman"/>
            </a:endParaRPr>
          </a:p>
          <a:p>
            <a:endParaRPr lang="ru-RU" dirty="0"/>
          </a:p>
        </p:txBody>
      </p:sp>
      <p:pic>
        <p:nvPicPr>
          <p:cNvPr id="2050" name="Picture 2" descr="C:\Users\Admin\Desktop\клік-методика.jpeg"/>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1844824"/>
            <a:ext cx="2999576" cy="4281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946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5" y="1556792"/>
            <a:ext cx="8352928" cy="4569371"/>
          </a:xfrm>
        </p:spPr>
        <p:txBody>
          <a:bodyPr>
            <a:normAutofit fontScale="92500" lnSpcReduction="10000"/>
          </a:bodyPr>
          <a:lstStyle/>
          <a:p>
            <a:pPr marL="228600" marR="571500" indent="0">
              <a:spcAft>
                <a:spcPts val="0"/>
              </a:spcAft>
              <a:buNone/>
            </a:pPr>
            <a:endParaRPr lang="ru-RU" sz="2400" kern="150" dirty="0">
              <a:latin typeface="Times New Roman"/>
              <a:ea typeface="Andale Sans UI"/>
              <a:cs typeface="Tahoma"/>
            </a:endParaRPr>
          </a:p>
          <a:p>
            <a:pPr lvl="0" algn="just">
              <a:buFont typeface="Arial"/>
              <a:buChar char="•"/>
            </a:pPr>
            <a:r>
              <a:rPr lang="uk-UA" kern="150" dirty="0" smtClean="0">
                <a:solidFill>
                  <a:srgbClr val="010101"/>
                </a:solidFill>
                <a:latin typeface="Times New Roman" panose="02020603050405020304" pitchFamily="18" charset="0"/>
                <a:ea typeface="OpenSymbol"/>
                <a:cs typeface="Times New Roman" panose="02020603050405020304" pitchFamily="18" charset="0"/>
              </a:rPr>
              <a:t>українська мова, українська література, зарубіжні літератури (у перекладі українською мовою) для класів (груп) з українською мовою навчання (УМД);</a:t>
            </a:r>
            <a:endParaRPr lang="uk-UA" sz="2400" kern="150" dirty="0" smtClean="0">
              <a:latin typeface="Times New Roman" panose="02020603050405020304" pitchFamily="18" charset="0"/>
              <a:ea typeface="OpenSymbol"/>
              <a:cs typeface="Times New Roman" panose="02020603050405020304" pitchFamily="18" charset="0"/>
            </a:endParaRPr>
          </a:p>
          <a:p>
            <a:pPr lvl="0" algn="just">
              <a:buFont typeface="Arial"/>
              <a:buChar char="•"/>
            </a:pPr>
            <a:r>
              <a:rPr lang="uk-UA" kern="150" dirty="0" smtClean="0">
                <a:solidFill>
                  <a:srgbClr val="010101"/>
                </a:solidFill>
                <a:latin typeface="Times New Roman" panose="02020603050405020304" pitchFamily="18" charset="0"/>
                <a:ea typeface="OpenSymbol"/>
                <a:cs typeface="Times New Roman" panose="02020603050405020304" pitchFamily="18" charset="0"/>
              </a:rPr>
              <a:t>українська мова як державна, українська література, зарубіжні літератури (у перекладі українською мовою) для класів (груп) з навчанням мовою корінного народу або національної меншини (якщо мови корінного народу або національної меншини не належать до групи слов’янських мов) (УМД);</a:t>
            </a:r>
            <a:endParaRPr lang="uk-UA" sz="2400" kern="150" dirty="0" smtClean="0">
              <a:latin typeface="Times New Roman" panose="02020603050405020304" pitchFamily="18" charset="0"/>
              <a:ea typeface="OpenSymbol"/>
              <a:cs typeface="Times New Roman" panose="02020603050405020304" pitchFamily="18" charset="0"/>
            </a:endParaRPr>
          </a:p>
          <a:p>
            <a:pPr lvl="0" algn="just">
              <a:buFont typeface="Arial"/>
              <a:buChar char="•"/>
            </a:pPr>
            <a:r>
              <a:rPr lang="uk-UA" kern="150" dirty="0" smtClean="0">
                <a:solidFill>
                  <a:srgbClr val="010101"/>
                </a:solidFill>
                <a:latin typeface="Times New Roman" panose="02020603050405020304" pitchFamily="18" charset="0"/>
                <a:ea typeface="OpenSymbol"/>
                <a:cs typeface="Times New Roman" panose="02020603050405020304" pitchFamily="18" charset="0"/>
              </a:rPr>
              <a:t>мова та література корінного народу або національної меншини для класів (груп) з навчанням мовою корінного народу або національної меншини (РМЛ);</a:t>
            </a:r>
            <a:endParaRPr lang="uk-UA" sz="2400" kern="150" dirty="0" smtClean="0">
              <a:latin typeface="Times New Roman" panose="02020603050405020304" pitchFamily="18" charset="0"/>
              <a:ea typeface="OpenSymbol"/>
              <a:cs typeface="Times New Roman" panose="02020603050405020304" pitchFamily="18" charset="0"/>
            </a:endParaRPr>
          </a:p>
          <a:p>
            <a:pPr lvl="0" algn="just">
              <a:buFont typeface="Arial"/>
              <a:buChar char="•"/>
            </a:pPr>
            <a:r>
              <a:rPr lang="uk-UA" kern="150" dirty="0" smtClean="0">
                <a:solidFill>
                  <a:srgbClr val="010101"/>
                </a:solidFill>
                <a:latin typeface="Times New Roman" panose="02020603050405020304" pitchFamily="18" charset="0"/>
                <a:ea typeface="OpenSymbol"/>
                <a:cs typeface="Times New Roman" panose="02020603050405020304" pitchFamily="18" charset="0"/>
              </a:rPr>
              <a:t>іншомовна освіта (ІНО) і друга іноземна (ІНОД).</a:t>
            </a:r>
            <a:endParaRPr lang="uk-UA" sz="2400" kern="150" dirty="0" smtClean="0">
              <a:latin typeface="Times New Roman" panose="02020603050405020304" pitchFamily="18" charset="0"/>
              <a:ea typeface="OpenSymbol"/>
              <a:cs typeface="Times New Roman" panose="02020603050405020304" pitchFamily="18" charset="0"/>
            </a:endParaRPr>
          </a:p>
          <a:p>
            <a:endParaRPr lang="ru-RU" dirty="0"/>
          </a:p>
        </p:txBody>
      </p:sp>
      <p:sp>
        <p:nvSpPr>
          <p:cNvPr id="2" name="Заголовок 1"/>
          <p:cNvSpPr>
            <a:spLocks noGrp="1"/>
          </p:cNvSpPr>
          <p:nvPr>
            <p:ph type="title"/>
          </p:nvPr>
        </p:nvSpPr>
        <p:spPr/>
        <p:txBody>
          <a:bodyPr>
            <a:noAutofit/>
          </a:bodyPr>
          <a:lstStyle/>
          <a:p>
            <a:pPr marL="571500" marR="571500" lvl="0" indent="-342900">
              <a:spcBef>
                <a:spcPct val="20000"/>
              </a:spcBef>
            </a:pPr>
            <a:r>
              <a:rPr lang="uk-UA" sz="4000" b="1" kern="150" dirty="0" smtClean="0">
                <a:solidFill>
                  <a:schemeClr val="bg1"/>
                </a:solidFill>
                <a:ea typeface="Andale Sans UI"/>
                <a:cs typeface="Tahoma"/>
              </a:rPr>
              <a:t>Мовно-літературна галузь - це:</a:t>
            </a:r>
            <a:endParaRPr lang="uk-UA" sz="4000" b="1" dirty="0">
              <a:solidFill>
                <a:schemeClr val="bg1"/>
              </a:solidFill>
            </a:endParaRPr>
          </a:p>
        </p:txBody>
      </p:sp>
    </p:spTree>
    <p:extLst>
      <p:ext uri="{BB962C8B-B14F-4D97-AF65-F5344CB8AC3E}">
        <p14:creationId xmlns:p14="http://schemas.microsoft.com/office/powerpoint/2010/main" val="42173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772816"/>
            <a:ext cx="8640959" cy="4425355"/>
          </a:xfrm>
        </p:spPr>
        <p:txBody>
          <a:bodyPr>
            <a:normAutofit lnSpcReduction="10000"/>
          </a:bodyPr>
          <a:lstStyle/>
          <a:p>
            <a:pPr marL="572770" marR="572770" algn="just">
              <a:spcAft>
                <a:spcPts val="0"/>
              </a:spcAft>
            </a:pPr>
            <a:r>
              <a:rPr lang="uk-UA" sz="2600" kern="150" dirty="0" smtClean="0">
                <a:solidFill>
                  <a:srgbClr val="141414"/>
                </a:solidFill>
                <a:latin typeface="Times New Roman" panose="02020603050405020304" pitchFamily="18" charset="0"/>
                <a:ea typeface="Andale Sans UI"/>
                <a:cs typeface="Times New Roman" panose="02020603050405020304" pitchFamily="18" charset="0"/>
              </a:rPr>
              <a:t> Рекомендована та мінімальна кількість годин для кожної освітньої галузі.</a:t>
            </a:r>
          </a:p>
          <a:p>
            <a:pPr marL="572770" marR="572770" algn="just">
              <a:spcAft>
                <a:spcPts val="0"/>
              </a:spcAft>
            </a:pPr>
            <a:r>
              <a:rPr lang="uk-UA" sz="2600" kern="150" dirty="0" smtClean="0">
                <a:solidFill>
                  <a:srgbClr val="141414"/>
                </a:solidFill>
                <a:latin typeface="Times New Roman" panose="02020603050405020304" pitchFamily="18" charset="0"/>
                <a:ea typeface="Andale Sans UI"/>
                <a:cs typeface="Times New Roman" panose="02020603050405020304" pitchFamily="18" charset="0"/>
              </a:rPr>
              <a:t> Це дозволить школам бути гнучкими – різницю між рекомендованою та мінімальною кількістю можна перерозподілити на вивчення інших освітніх галузей.</a:t>
            </a:r>
            <a:endParaRPr lang="uk-UA" sz="2600" kern="150" dirty="0" smtClean="0">
              <a:latin typeface="Times New Roman" panose="02020603050405020304" pitchFamily="18" charset="0"/>
              <a:ea typeface="Andale Sans UI"/>
              <a:cs typeface="Times New Roman" panose="02020603050405020304" pitchFamily="18" charset="0"/>
            </a:endParaRPr>
          </a:p>
          <a:p>
            <a:pPr marL="572770" marR="572770" algn="just">
              <a:spcAft>
                <a:spcPts val="0"/>
              </a:spcAft>
            </a:pPr>
            <a:r>
              <a:rPr lang="uk-UA" sz="2600" kern="150" dirty="0" smtClean="0">
                <a:solidFill>
                  <a:srgbClr val="141414"/>
                </a:solidFill>
                <a:latin typeface="Times New Roman" panose="02020603050405020304" pitchFamily="18" charset="0"/>
                <a:ea typeface="Andale Sans UI"/>
                <a:cs typeface="Times New Roman" panose="02020603050405020304" pitchFamily="18" charset="0"/>
              </a:rPr>
              <a:t>Тобто школа сама визначає, скільки годин вивчати кожну освітню галузь (але в межах рекомендованого діапазону). Водночас, сума годин на вивчення всіх галузей не може перевищити загальну суму в базовому плані.</a:t>
            </a:r>
            <a:endParaRPr lang="uk-UA" sz="2600" kern="150" dirty="0" smtClean="0">
              <a:latin typeface="Times New Roman" panose="02020603050405020304" pitchFamily="18" charset="0"/>
              <a:ea typeface="Andale Sans UI"/>
              <a:cs typeface="Times New Roman" panose="02020603050405020304" pitchFamily="18" charset="0"/>
            </a:endParaRPr>
          </a:p>
          <a:p>
            <a:endParaRPr lang="ru-RU" dirty="0"/>
          </a:p>
        </p:txBody>
      </p:sp>
      <p:sp>
        <p:nvSpPr>
          <p:cNvPr id="2" name="Заголовок 1"/>
          <p:cNvSpPr>
            <a:spLocks noGrp="1"/>
          </p:cNvSpPr>
          <p:nvPr>
            <p:ph type="title"/>
          </p:nvPr>
        </p:nvSpPr>
        <p:spPr/>
        <p:txBody>
          <a:bodyPr>
            <a:normAutofit/>
          </a:bodyPr>
          <a:lstStyle/>
          <a:p>
            <a:r>
              <a:rPr lang="uk-UA" b="1" kern="150" dirty="0" smtClean="0">
                <a:solidFill>
                  <a:schemeClr val="bg1"/>
                </a:solidFill>
                <a:ea typeface="Andale Sans UI"/>
                <a:cs typeface="Tahoma"/>
              </a:rPr>
              <a:t>Базовий навчальний план</a:t>
            </a:r>
            <a:endParaRPr lang="uk-UA" b="1" dirty="0">
              <a:solidFill>
                <a:schemeClr val="bg1"/>
              </a:solidFill>
            </a:endParaRPr>
          </a:p>
        </p:txBody>
      </p:sp>
    </p:spTree>
    <p:extLst>
      <p:ext uri="{BB962C8B-B14F-4D97-AF65-F5344CB8AC3E}">
        <p14:creationId xmlns:p14="http://schemas.microsoft.com/office/powerpoint/2010/main" val="2360038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2564904"/>
            <a:ext cx="8568951" cy="3024336"/>
          </a:xfrm>
        </p:spPr>
        <p:txBody>
          <a:bodyPr>
            <a:normAutofit/>
          </a:bodyPr>
          <a:lstStyle/>
          <a:p>
            <a:pPr marL="571500" marR="571500" algn="just">
              <a:spcBef>
                <a:spcPts val="0"/>
              </a:spcBef>
            </a:pPr>
            <a:r>
              <a:rPr lang="uk-UA" sz="2800" kern="150" dirty="0" smtClean="0">
                <a:solidFill>
                  <a:srgbClr val="141414"/>
                </a:solidFill>
                <a:latin typeface="Times New Roman" panose="02020603050405020304" pitchFamily="18" charset="0"/>
                <a:ea typeface="Andale Sans UI"/>
                <a:cs typeface="Times New Roman" panose="02020603050405020304" pitchFamily="18" charset="0"/>
              </a:rPr>
              <a:t>Також передбачені додаткові години для навчальних предметів (інтегрованих курсів), курсів за вибором у межах освітніх галузей, індивідуальних консультацій та групових занять. Їх школа розподіляє самостійно та відображає це у своїй освітній програмі.</a:t>
            </a:r>
            <a:endParaRPr lang="uk-UA" sz="2800" kern="150" dirty="0" smtClean="0">
              <a:latin typeface="Times New Roman" panose="02020603050405020304" pitchFamily="18" charset="0"/>
              <a:ea typeface="Andale Sans UI"/>
              <a:cs typeface="Times New Roman" panose="02020603050405020304" pitchFamily="18" charset="0"/>
            </a:endParaRPr>
          </a:p>
          <a:p>
            <a:endParaRPr lang="ru-RU" dirty="0"/>
          </a:p>
        </p:txBody>
      </p:sp>
      <p:sp>
        <p:nvSpPr>
          <p:cNvPr id="2" name="Заголовок 1"/>
          <p:cNvSpPr>
            <a:spLocks noGrp="1"/>
          </p:cNvSpPr>
          <p:nvPr>
            <p:ph type="title"/>
          </p:nvPr>
        </p:nvSpPr>
        <p:spPr/>
        <p:txBody>
          <a:bodyPr>
            <a:normAutofit/>
          </a:bodyPr>
          <a:lstStyle/>
          <a:p>
            <a:r>
              <a:rPr lang="uk-UA" b="1" kern="150" dirty="0" smtClean="0">
                <a:solidFill>
                  <a:schemeClr val="bg1"/>
                </a:solidFill>
                <a:ea typeface="Andale Sans UI"/>
                <a:cs typeface="Tahoma"/>
              </a:rPr>
              <a:t>Базовий навчальний план</a:t>
            </a:r>
            <a:endParaRPr lang="uk-UA" b="1" dirty="0">
              <a:solidFill>
                <a:schemeClr val="bg1"/>
              </a:solidFill>
            </a:endParaRPr>
          </a:p>
        </p:txBody>
      </p:sp>
    </p:spTree>
    <p:extLst>
      <p:ext uri="{BB962C8B-B14F-4D97-AF65-F5344CB8AC3E}">
        <p14:creationId xmlns:p14="http://schemas.microsoft.com/office/powerpoint/2010/main" val="1826811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27584" y="2204864"/>
            <a:ext cx="7408333" cy="3384376"/>
          </a:xfrm>
        </p:spPr>
        <p:txBody>
          <a:bodyPr>
            <a:normAutofit fontScale="92500"/>
          </a:bodyPr>
          <a:lstStyle/>
          <a:p>
            <a:pPr marL="0" indent="0">
              <a:buNone/>
            </a:pPr>
            <a:endParaRPr lang="ru-RU" dirty="0">
              <a:solidFill>
                <a:srgbClr val="000000"/>
              </a:solidFill>
              <a:latin typeface="Roboto"/>
            </a:endParaRPr>
          </a:p>
          <a:p>
            <a:pPr algn="just">
              <a:buFont typeface="Arial"/>
              <a:buChar char="•"/>
            </a:pPr>
            <a:r>
              <a:rPr lang="ru-RU" sz="3200" dirty="0">
                <a:solidFill>
                  <a:srgbClr val="000000"/>
                </a:solidFill>
                <a:latin typeface="Times New Roman" panose="02020603050405020304" pitchFamily="18" charset="0"/>
                <a:cs typeface="Times New Roman" panose="02020603050405020304" pitchFamily="18" charset="0"/>
              </a:rPr>
              <a:t>для</a:t>
            </a:r>
            <a:r>
              <a:rPr lang="ru-RU" dirty="0">
                <a:solidFill>
                  <a:srgbClr val="000000"/>
                </a:solidFill>
                <a:latin typeface="Times New Roman" panose="02020603050405020304" pitchFamily="18" charset="0"/>
                <a:cs typeface="Times New Roman" panose="02020603050405020304" pitchFamily="18" charset="0"/>
              </a:rPr>
              <a:t> </a:t>
            </a:r>
            <a:r>
              <a:rPr lang="uk-UA" sz="3200" dirty="0" smtClean="0">
                <a:solidFill>
                  <a:srgbClr val="000000"/>
                </a:solidFill>
                <a:latin typeface="Times New Roman" panose="02020603050405020304" pitchFamily="18" charset="0"/>
                <a:cs typeface="Times New Roman" panose="02020603050405020304" pitchFamily="18" charset="0"/>
              </a:rPr>
              <a:t>учнів 5 класу – 28 годин на тиждень;</a:t>
            </a:r>
          </a:p>
          <a:p>
            <a:pPr algn="just">
              <a:buFont typeface="Arial"/>
              <a:buChar char="•"/>
            </a:pPr>
            <a:r>
              <a:rPr lang="uk-UA" sz="3200" dirty="0" smtClean="0">
                <a:solidFill>
                  <a:srgbClr val="000000"/>
                </a:solidFill>
                <a:latin typeface="Times New Roman" panose="02020603050405020304" pitchFamily="18" charset="0"/>
                <a:cs typeface="Times New Roman" panose="02020603050405020304" pitchFamily="18" charset="0"/>
              </a:rPr>
              <a:t>6 класу – 31 година на тиждень;</a:t>
            </a:r>
          </a:p>
          <a:p>
            <a:pPr algn="just">
              <a:buFont typeface="Arial"/>
              <a:buChar char="•"/>
            </a:pPr>
            <a:r>
              <a:rPr lang="uk-UA" sz="3200" dirty="0" smtClean="0">
                <a:solidFill>
                  <a:srgbClr val="000000"/>
                </a:solidFill>
                <a:latin typeface="Times New Roman" panose="02020603050405020304" pitchFamily="18" charset="0"/>
                <a:cs typeface="Times New Roman" panose="02020603050405020304" pitchFamily="18" charset="0"/>
              </a:rPr>
              <a:t>7 класу – 32 години на тиждень;</a:t>
            </a:r>
          </a:p>
          <a:p>
            <a:pPr algn="just">
              <a:buFont typeface="Arial"/>
              <a:buChar char="•"/>
            </a:pPr>
            <a:r>
              <a:rPr lang="uk-UA" sz="3200" dirty="0" smtClean="0">
                <a:solidFill>
                  <a:srgbClr val="000000"/>
                </a:solidFill>
                <a:latin typeface="Times New Roman" panose="02020603050405020304" pitchFamily="18" charset="0"/>
                <a:cs typeface="Times New Roman" panose="02020603050405020304" pitchFamily="18" charset="0"/>
              </a:rPr>
              <a:t>8 класу – 33 години на тиждень;</a:t>
            </a:r>
          </a:p>
          <a:p>
            <a:pPr algn="just">
              <a:buFont typeface="Arial"/>
              <a:buChar char="•"/>
            </a:pPr>
            <a:r>
              <a:rPr lang="uk-UA" sz="3200" dirty="0" smtClean="0">
                <a:solidFill>
                  <a:srgbClr val="000000"/>
                </a:solidFill>
                <a:latin typeface="Times New Roman" panose="02020603050405020304" pitchFamily="18" charset="0"/>
                <a:cs typeface="Times New Roman" panose="02020603050405020304" pitchFamily="18" charset="0"/>
              </a:rPr>
              <a:t>9 класу – 33 години на тиждень.</a:t>
            </a:r>
          </a:p>
          <a:p>
            <a:endParaRPr lang="ru-RU" dirty="0"/>
          </a:p>
        </p:txBody>
      </p:sp>
      <p:sp>
        <p:nvSpPr>
          <p:cNvPr id="3" name="Заголовок 2"/>
          <p:cNvSpPr>
            <a:spLocks noGrp="1"/>
          </p:cNvSpPr>
          <p:nvPr>
            <p:ph type="title"/>
          </p:nvPr>
        </p:nvSpPr>
        <p:spPr/>
        <p:txBody>
          <a:bodyPr>
            <a:normAutofit/>
          </a:bodyPr>
          <a:lstStyle/>
          <a:p>
            <a:r>
              <a:rPr lang="uk-UA" b="1" dirty="0" smtClean="0">
                <a:solidFill>
                  <a:schemeClr val="bg1"/>
                </a:solidFill>
                <a:ea typeface="+mn-ea"/>
                <a:cs typeface="+mn-cs"/>
              </a:rPr>
              <a:t>Навантаження для учнів</a:t>
            </a:r>
            <a:endParaRPr lang="uk-UA" b="1" dirty="0">
              <a:solidFill>
                <a:schemeClr val="bg1"/>
              </a:solidFill>
            </a:endParaRPr>
          </a:p>
        </p:txBody>
      </p:sp>
    </p:spTree>
    <p:extLst>
      <p:ext uri="{BB962C8B-B14F-4D97-AF65-F5344CB8AC3E}">
        <p14:creationId xmlns:p14="http://schemas.microsoft.com/office/powerpoint/2010/main" val="2583421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uk-UA" b="1" dirty="0"/>
              <a:t>Розподіл годин між галузями</a:t>
            </a:r>
            <a:endParaRPr lang="ru-RU" b="1" dirty="0"/>
          </a:p>
        </p:txBody>
      </p:sp>
      <p:pic>
        <p:nvPicPr>
          <p:cNvPr id="1026" name="Picture 2" descr="C:\Users\Admin\Desktop\Snimok_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557338"/>
            <a:ext cx="7416824" cy="456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0368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2132856"/>
            <a:ext cx="8496944" cy="4176464"/>
          </a:xfrm>
        </p:spPr>
        <p:txBody>
          <a:bodyPr>
            <a:normAutofit/>
          </a:bodyPr>
          <a:lstStyle/>
          <a:p>
            <a:pPr lvl="0" algn="just">
              <a:buFont typeface="Arial"/>
              <a:buChar char="•"/>
            </a:pPr>
            <a:r>
              <a:rPr lang="uk-UA" kern="150" dirty="0" smtClean="0">
                <a:solidFill>
                  <a:srgbClr val="010101"/>
                </a:solidFill>
                <a:latin typeface="ProximaNova"/>
                <a:ea typeface="OpenSymbol"/>
                <a:cs typeface="OpenSymbol"/>
              </a:rPr>
              <a:t>групи результатів навчання (їх створили за спорідненістю загальних результатів);</a:t>
            </a:r>
            <a:endParaRPr lang="uk-UA" sz="2400" kern="150" dirty="0" smtClean="0">
              <a:latin typeface="OpenSymbol"/>
              <a:ea typeface="OpenSymbol"/>
              <a:cs typeface="OpenSymbol"/>
            </a:endParaRPr>
          </a:p>
          <a:p>
            <a:pPr lvl="0" algn="just">
              <a:buFont typeface="Arial"/>
              <a:buChar char="•"/>
            </a:pPr>
            <a:r>
              <a:rPr lang="uk-UA" kern="150" dirty="0" smtClean="0">
                <a:solidFill>
                  <a:srgbClr val="010101"/>
                </a:solidFill>
                <a:latin typeface="ProximaNova"/>
                <a:ea typeface="OpenSymbol"/>
                <a:cs typeface="OpenSymbol"/>
              </a:rPr>
              <a:t>загальні результати – це спільні для всіх рівнів (класів) результати навчання, через які реалізується компетентнісний потенціал галузі;</a:t>
            </a:r>
            <a:endParaRPr lang="uk-UA" sz="2400" kern="150" dirty="0" smtClean="0">
              <a:latin typeface="OpenSymbol"/>
              <a:ea typeface="OpenSymbol"/>
              <a:cs typeface="OpenSymbol"/>
            </a:endParaRPr>
          </a:p>
          <a:p>
            <a:pPr lvl="0" algn="just">
              <a:buFont typeface="Arial"/>
              <a:buChar char="•"/>
            </a:pPr>
            <a:r>
              <a:rPr lang="uk-UA" kern="150" dirty="0" smtClean="0">
                <a:solidFill>
                  <a:srgbClr val="010101"/>
                </a:solidFill>
                <a:latin typeface="ProximaNova"/>
                <a:ea typeface="OpenSymbol"/>
                <a:cs typeface="OpenSymbol"/>
              </a:rPr>
              <a:t>конкретні результати навчання (визначають навчальний поступ за циклами – 5-6-й та 7-9-й класи);</a:t>
            </a:r>
            <a:endParaRPr lang="uk-UA" sz="2400" kern="150" dirty="0" smtClean="0">
              <a:latin typeface="OpenSymbol"/>
              <a:ea typeface="OpenSymbol"/>
              <a:cs typeface="OpenSymbol"/>
            </a:endParaRPr>
          </a:p>
          <a:p>
            <a:pPr lvl="0" algn="just">
              <a:buFont typeface="Arial"/>
              <a:buChar char="•"/>
            </a:pPr>
            <a:r>
              <a:rPr lang="uk-UA" kern="150" dirty="0" smtClean="0">
                <a:solidFill>
                  <a:srgbClr val="010101"/>
                </a:solidFill>
                <a:latin typeface="ProximaNova"/>
                <a:ea typeface="OpenSymbol"/>
                <a:cs typeface="OpenSymbol"/>
              </a:rPr>
              <a:t>орієнтири для оцінювання, на основі яких визначають рівень досягнення результатів навчання на завершення відповідного циклу.</a:t>
            </a:r>
            <a:endParaRPr lang="uk-UA" sz="2400" kern="150" dirty="0" smtClean="0">
              <a:latin typeface="OpenSymbol"/>
              <a:ea typeface="OpenSymbol"/>
              <a:cs typeface="OpenSymbol"/>
            </a:endParaRPr>
          </a:p>
          <a:p>
            <a:endParaRPr lang="ru-RU" dirty="0"/>
          </a:p>
        </p:txBody>
      </p:sp>
      <p:sp>
        <p:nvSpPr>
          <p:cNvPr id="2" name="Заголовок 1"/>
          <p:cNvSpPr>
            <a:spLocks noGrp="1"/>
          </p:cNvSpPr>
          <p:nvPr>
            <p:ph type="title"/>
          </p:nvPr>
        </p:nvSpPr>
        <p:spPr>
          <a:xfrm>
            <a:off x="539552" y="404664"/>
            <a:ext cx="8229600" cy="1252728"/>
          </a:xfrm>
        </p:spPr>
        <p:txBody>
          <a:bodyPr>
            <a:noAutofit/>
          </a:bodyPr>
          <a:lstStyle/>
          <a:p>
            <a:pPr marL="571500" marR="571500" lvl="0" indent="-342900">
              <a:spcBef>
                <a:spcPct val="20000"/>
              </a:spcBef>
            </a:pPr>
            <a:r>
              <a:rPr lang="uk-UA" sz="2800" kern="150" dirty="0" smtClean="0">
                <a:solidFill>
                  <a:srgbClr val="141414"/>
                </a:solidFill>
                <a:latin typeface="ProximaNova"/>
                <a:ea typeface="Andale Sans UI"/>
                <a:cs typeface="Tahoma"/>
              </a:rPr>
              <a:t/>
            </a:r>
            <a:br>
              <a:rPr lang="uk-UA" sz="2800" kern="150" dirty="0" smtClean="0">
                <a:solidFill>
                  <a:srgbClr val="141414"/>
                </a:solidFill>
                <a:latin typeface="ProximaNova"/>
                <a:ea typeface="Andale Sans UI"/>
                <a:cs typeface="Tahoma"/>
              </a:rPr>
            </a:br>
            <a:r>
              <a:rPr lang="uk-UA" sz="3600" b="1" kern="150" dirty="0" smtClean="0">
                <a:solidFill>
                  <a:schemeClr val="bg1"/>
                </a:solidFill>
                <a:ea typeface="Andale Sans UI"/>
                <a:cs typeface="Tahoma"/>
              </a:rPr>
              <a:t>Вимоги до обов’язкових результатів навчання в таблиці містять такі компоненти:</a:t>
            </a:r>
            <a:br>
              <a:rPr lang="uk-UA" sz="3600" b="1" kern="150" dirty="0" smtClean="0">
                <a:solidFill>
                  <a:schemeClr val="bg1"/>
                </a:solidFill>
                <a:ea typeface="Andale Sans UI"/>
                <a:cs typeface="Tahoma"/>
              </a:rPr>
            </a:br>
            <a:endParaRPr lang="uk-UA" sz="3600" b="1" dirty="0">
              <a:solidFill>
                <a:schemeClr val="bg1"/>
              </a:solidFill>
            </a:endParaRPr>
          </a:p>
        </p:txBody>
      </p:sp>
    </p:spTree>
    <p:extLst>
      <p:ext uri="{BB962C8B-B14F-4D97-AF65-F5344CB8AC3E}">
        <p14:creationId xmlns:p14="http://schemas.microsoft.com/office/powerpoint/2010/main" val="779999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772816"/>
            <a:ext cx="8640960" cy="4353347"/>
          </a:xfrm>
        </p:spPr>
        <p:txBody>
          <a:bodyPr>
            <a:normAutofit fontScale="92500" lnSpcReduction="10000"/>
          </a:bodyPr>
          <a:lstStyle/>
          <a:p>
            <a:pPr marL="571500" marR="571500" algn="just">
              <a:spcAft>
                <a:spcPts val="0"/>
              </a:spcAft>
            </a:pPr>
            <a:r>
              <a:rPr lang="ru-RU" kern="150" dirty="0">
                <a:solidFill>
                  <a:srgbClr val="141414"/>
                </a:solidFill>
                <a:latin typeface="ProximaNova"/>
                <a:ea typeface="Andale Sans UI"/>
                <a:cs typeface="Tahoma"/>
              </a:rPr>
              <a:t>у </a:t>
            </a:r>
            <a:r>
              <a:rPr lang="uk-UA" kern="150" dirty="0" smtClean="0">
                <a:solidFill>
                  <a:srgbClr val="141414"/>
                </a:solidFill>
                <a:latin typeface="ProximaNova"/>
                <a:ea typeface="Andale Sans UI"/>
                <a:cs typeface="Tahoma"/>
              </a:rPr>
              <a:t>мовно-літературній галузі є такий індекс</a:t>
            </a:r>
            <a:r>
              <a:rPr lang="ru-RU" kern="150" dirty="0" smtClean="0">
                <a:solidFill>
                  <a:srgbClr val="141414"/>
                </a:solidFill>
                <a:latin typeface="ProximaNova"/>
                <a:ea typeface="Andale Sans UI"/>
                <a:cs typeface="Tahoma"/>
              </a:rPr>
              <a:t> </a:t>
            </a:r>
            <a:r>
              <a:rPr lang="ru-RU" kern="150" dirty="0">
                <a:solidFill>
                  <a:srgbClr val="141414"/>
                </a:solidFill>
                <a:latin typeface="ProximaNova"/>
                <a:ea typeface="Andale Sans UI"/>
                <a:cs typeface="Tahoma"/>
              </a:rPr>
              <a:t>– [6 МОВ 1.1.2-1]. </a:t>
            </a:r>
            <a:r>
              <a:rPr lang="en-US" kern="150" dirty="0">
                <a:solidFill>
                  <a:srgbClr val="141414"/>
                </a:solidFill>
                <a:latin typeface="ProximaNova"/>
                <a:ea typeface="Andale Sans UI"/>
                <a:cs typeface="Tahoma"/>
              </a:rPr>
              <a:t>У </a:t>
            </a:r>
            <a:r>
              <a:rPr lang="uk-UA" kern="150" dirty="0" smtClean="0">
                <a:solidFill>
                  <a:srgbClr val="141414"/>
                </a:solidFill>
                <a:latin typeface="ProximaNova"/>
                <a:ea typeface="Andale Sans UI"/>
                <a:cs typeface="Tahoma"/>
              </a:rPr>
              <a:t>ньому</a:t>
            </a:r>
            <a:r>
              <a:rPr lang="en-US" kern="150" dirty="0" smtClean="0">
                <a:solidFill>
                  <a:srgbClr val="141414"/>
                </a:solidFill>
                <a:latin typeface="ProximaNova"/>
                <a:ea typeface="Andale Sans UI"/>
                <a:cs typeface="Tahoma"/>
              </a:rPr>
              <a:t>:</a:t>
            </a:r>
            <a:endParaRPr lang="ru-RU" sz="2400" kern="150" dirty="0">
              <a:latin typeface="Times New Roman"/>
              <a:ea typeface="Andale Sans UI"/>
              <a:cs typeface="Tahoma"/>
            </a:endParaRPr>
          </a:p>
          <a:p>
            <a:pPr lvl="0" algn="just">
              <a:buFont typeface="Arial"/>
              <a:buChar char="•"/>
            </a:pPr>
            <a:r>
              <a:rPr lang="ru-RU" kern="150" dirty="0">
                <a:solidFill>
                  <a:srgbClr val="010101"/>
                </a:solidFill>
                <a:latin typeface="ProximaNova"/>
                <a:ea typeface="OpenSymbol"/>
                <a:cs typeface="OpenSymbol"/>
              </a:rPr>
              <a:t>6 </a:t>
            </a:r>
            <a:r>
              <a:rPr lang="uk-UA" kern="150" dirty="0" smtClean="0">
                <a:solidFill>
                  <a:srgbClr val="010101"/>
                </a:solidFill>
                <a:latin typeface="ProximaNova"/>
                <a:ea typeface="OpenSymbol"/>
                <a:cs typeface="OpenSymbol"/>
              </a:rPr>
              <a:t>означає рік навчання</a:t>
            </a:r>
            <a:r>
              <a:rPr lang="ru-RU" kern="150" dirty="0" smtClean="0">
                <a:solidFill>
                  <a:srgbClr val="010101"/>
                </a:solidFill>
                <a:latin typeface="ProximaNova"/>
                <a:ea typeface="OpenSymbol"/>
                <a:cs typeface="OpenSymbol"/>
              </a:rPr>
              <a:t>, </a:t>
            </a:r>
            <a:r>
              <a:rPr lang="ru-RU" kern="150" dirty="0">
                <a:solidFill>
                  <a:srgbClr val="010101"/>
                </a:solidFill>
                <a:latin typeface="ProximaNova"/>
                <a:ea typeface="OpenSymbol"/>
                <a:cs typeface="OpenSymbol"/>
              </a:rPr>
              <a:t>на </a:t>
            </a:r>
            <a:r>
              <a:rPr lang="uk-UA" kern="150" dirty="0" smtClean="0">
                <a:solidFill>
                  <a:srgbClr val="010101"/>
                </a:solidFill>
                <a:latin typeface="ProximaNova"/>
                <a:ea typeface="OpenSymbol"/>
                <a:cs typeface="OpenSymbol"/>
              </a:rPr>
              <a:t>завершення якого очікується досягнення результату (у цьому випадку 6 клас</a:t>
            </a:r>
            <a:r>
              <a:rPr lang="ru-RU" kern="150" dirty="0" smtClean="0">
                <a:solidFill>
                  <a:srgbClr val="010101"/>
                </a:solidFill>
                <a:latin typeface="ProximaNova"/>
                <a:ea typeface="OpenSymbol"/>
                <a:cs typeface="OpenSymbol"/>
              </a:rPr>
              <a:t>);</a:t>
            </a:r>
            <a:endParaRPr lang="ru-RU" sz="2400" kern="150" dirty="0">
              <a:latin typeface="OpenSymbol"/>
              <a:ea typeface="OpenSymbol"/>
              <a:cs typeface="OpenSymbol"/>
            </a:endParaRPr>
          </a:p>
          <a:p>
            <a:pPr lvl="0" algn="just">
              <a:buFont typeface="Arial"/>
              <a:buChar char="•"/>
            </a:pPr>
            <a:r>
              <a:rPr lang="ru-RU" kern="150" dirty="0">
                <a:solidFill>
                  <a:srgbClr val="010101"/>
                </a:solidFill>
                <a:latin typeface="ProximaNova"/>
                <a:ea typeface="OpenSymbol"/>
                <a:cs typeface="OpenSymbol"/>
              </a:rPr>
              <a:t>МОВ – </a:t>
            </a:r>
            <a:r>
              <a:rPr lang="uk-UA" kern="150" dirty="0" smtClean="0">
                <a:solidFill>
                  <a:srgbClr val="010101"/>
                </a:solidFill>
                <a:latin typeface="ProximaNova"/>
                <a:ea typeface="OpenSymbol"/>
                <a:cs typeface="OpenSymbol"/>
              </a:rPr>
              <a:t>скорочення мовно-літературної освітньої галузі</a:t>
            </a:r>
            <a:r>
              <a:rPr lang="ru-RU" kern="150" dirty="0" smtClean="0">
                <a:solidFill>
                  <a:srgbClr val="010101"/>
                </a:solidFill>
                <a:latin typeface="ProximaNova"/>
                <a:ea typeface="OpenSymbol"/>
                <a:cs typeface="OpenSymbol"/>
              </a:rPr>
              <a:t>;</a:t>
            </a:r>
            <a:endParaRPr lang="ru-RU" sz="2400" kern="150" dirty="0">
              <a:latin typeface="OpenSymbol"/>
              <a:ea typeface="OpenSymbol"/>
              <a:cs typeface="OpenSymbol"/>
            </a:endParaRPr>
          </a:p>
          <a:p>
            <a:pPr lvl="0" algn="just">
              <a:buFont typeface="Arial"/>
              <a:buChar char="•"/>
            </a:pPr>
            <a:r>
              <a:rPr lang="ru-RU" kern="150" dirty="0">
                <a:solidFill>
                  <a:srgbClr val="010101"/>
                </a:solidFill>
                <a:latin typeface="ProximaNova"/>
                <a:ea typeface="OpenSymbol"/>
                <a:cs typeface="OpenSymbol"/>
              </a:rPr>
              <a:t>Перша “1” – </a:t>
            </a:r>
            <a:r>
              <a:rPr lang="uk-UA" kern="150" dirty="0" smtClean="0">
                <a:solidFill>
                  <a:srgbClr val="010101"/>
                </a:solidFill>
                <a:latin typeface="ProximaNova"/>
                <a:ea typeface="OpenSymbol"/>
                <a:cs typeface="OpenSymbol"/>
              </a:rPr>
              <a:t>порядковий номер групи результатів навчання</a:t>
            </a:r>
            <a:r>
              <a:rPr lang="ru-RU" kern="150" dirty="0" smtClean="0">
                <a:solidFill>
                  <a:srgbClr val="010101"/>
                </a:solidFill>
                <a:latin typeface="ProximaNova"/>
                <a:ea typeface="OpenSymbol"/>
                <a:cs typeface="OpenSymbol"/>
              </a:rPr>
              <a:t>;</a:t>
            </a:r>
            <a:endParaRPr lang="ru-RU" sz="2400" kern="150" dirty="0">
              <a:latin typeface="OpenSymbol"/>
              <a:ea typeface="OpenSymbol"/>
              <a:cs typeface="OpenSymbol"/>
            </a:endParaRPr>
          </a:p>
          <a:p>
            <a:pPr lvl="0" algn="just">
              <a:buFont typeface="Arial"/>
              <a:buChar char="•"/>
            </a:pPr>
            <a:r>
              <a:rPr lang="ru-RU" kern="150" dirty="0">
                <a:solidFill>
                  <a:srgbClr val="010101"/>
                </a:solidFill>
                <a:latin typeface="ProximaNova"/>
                <a:ea typeface="OpenSymbol"/>
                <a:cs typeface="OpenSymbol"/>
              </a:rPr>
              <a:t>Друга “1” </a:t>
            </a:r>
            <a:r>
              <a:rPr lang="ru-RU" kern="150" dirty="0" smtClean="0">
                <a:solidFill>
                  <a:srgbClr val="010101"/>
                </a:solidFill>
                <a:latin typeface="ProximaNova"/>
                <a:ea typeface="OpenSymbol"/>
                <a:cs typeface="OpenSymbol"/>
              </a:rPr>
              <a:t>(</a:t>
            </a:r>
            <a:r>
              <a:rPr lang="uk-UA" kern="150" dirty="0" smtClean="0">
                <a:solidFill>
                  <a:srgbClr val="010101"/>
                </a:solidFill>
                <a:latin typeface="ProximaNova"/>
                <a:ea typeface="OpenSymbol"/>
                <a:cs typeface="OpenSymbol"/>
              </a:rPr>
              <a:t>після крапки) – порядковий номер загального результату навчання для першої групи</a:t>
            </a:r>
            <a:r>
              <a:rPr lang="ru-RU" kern="150" dirty="0" smtClean="0">
                <a:solidFill>
                  <a:srgbClr val="010101"/>
                </a:solidFill>
                <a:latin typeface="ProximaNova"/>
                <a:ea typeface="OpenSymbol"/>
                <a:cs typeface="OpenSymbol"/>
              </a:rPr>
              <a:t>;</a:t>
            </a:r>
            <a:endParaRPr lang="ru-RU" sz="2400" kern="150" dirty="0">
              <a:latin typeface="OpenSymbol"/>
              <a:ea typeface="OpenSymbol"/>
              <a:cs typeface="OpenSymbol"/>
            </a:endParaRPr>
          </a:p>
          <a:p>
            <a:pPr lvl="0" algn="just">
              <a:buFont typeface="Arial"/>
              <a:buChar char="•"/>
            </a:pPr>
            <a:r>
              <a:rPr lang="ru-RU" sz="2400" kern="150" dirty="0">
                <a:solidFill>
                  <a:srgbClr val="010101"/>
                </a:solidFill>
                <a:latin typeface="OpenSymbol"/>
                <a:ea typeface="OpenSymbol"/>
                <a:cs typeface="OpenSymbol"/>
              </a:rPr>
              <a:t>“</a:t>
            </a:r>
            <a:r>
              <a:rPr lang="ru-RU" kern="150" dirty="0">
                <a:solidFill>
                  <a:srgbClr val="010101"/>
                </a:solidFill>
                <a:latin typeface="ProximaNova"/>
                <a:ea typeface="OpenSymbol"/>
                <a:cs typeface="OpenSymbol"/>
              </a:rPr>
              <a:t>2” – номер конкретного результату </a:t>
            </a:r>
            <a:r>
              <a:rPr lang="uk-UA" kern="150" dirty="0" smtClean="0">
                <a:solidFill>
                  <a:srgbClr val="010101"/>
                </a:solidFill>
                <a:latin typeface="ProximaNova"/>
                <a:ea typeface="OpenSymbol"/>
                <a:cs typeface="OpenSymbol"/>
              </a:rPr>
              <a:t>навчання для першого загального </a:t>
            </a:r>
            <a:r>
              <a:rPr lang="ru-RU" kern="150" dirty="0" smtClean="0">
                <a:solidFill>
                  <a:srgbClr val="010101"/>
                </a:solidFill>
                <a:latin typeface="ProximaNova"/>
                <a:ea typeface="OpenSymbol"/>
                <a:cs typeface="OpenSymbol"/>
              </a:rPr>
              <a:t>результату</a:t>
            </a:r>
            <a:r>
              <a:rPr lang="ru-RU" kern="150" dirty="0">
                <a:solidFill>
                  <a:srgbClr val="010101"/>
                </a:solidFill>
                <a:latin typeface="ProximaNova"/>
                <a:ea typeface="OpenSymbol"/>
                <a:cs typeface="OpenSymbol"/>
              </a:rPr>
              <a:t>;</a:t>
            </a:r>
            <a:endParaRPr lang="ru-RU" sz="2400" kern="150" dirty="0">
              <a:latin typeface="OpenSymbol"/>
              <a:ea typeface="OpenSymbol"/>
              <a:cs typeface="OpenSymbol"/>
            </a:endParaRPr>
          </a:p>
          <a:p>
            <a:pPr lvl="0" algn="just">
              <a:buFont typeface="Arial"/>
              <a:buChar char="•"/>
            </a:pPr>
            <a:r>
              <a:rPr lang="uk-UA" kern="150" dirty="0" smtClean="0">
                <a:solidFill>
                  <a:srgbClr val="010101"/>
                </a:solidFill>
                <a:latin typeface="ProximaNova"/>
                <a:ea typeface="OpenSymbol"/>
                <a:cs typeface="OpenSymbol"/>
              </a:rPr>
              <a:t>Остання “1” – номер орієнтира для оцінювання відповідного</a:t>
            </a:r>
            <a:r>
              <a:rPr lang="ru-RU" kern="150" dirty="0" smtClean="0">
                <a:solidFill>
                  <a:srgbClr val="010101"/>
                </a:solidFill>
                <a:latin typeface="ProximaNova"/>
                <a:ea typeface="OpenSymbol"/>
                <a:cs typeface="OpenSymbol"/>
              </a:rPr>
              <a:t> </a:t>
            </a:r>
            <a:r>
              <a:rPr lang="ru-RU" kern="150" dirty="0">
                <a:solidFill>
                  <a:srgbClr val="010101"/>
                </a:solidFill>
                <a:latin typeface="ProximaNova"/>
                <a:ea typeface="OpenSymbol"/>
                <a:cs typeface="OpenSymbol"/>
              </a:rPr>
              <a:t>конкретного результату.</a:t>
            </a:r>
            <a:endParaRPr lang="ru-RU" sz="2400" kern="150" dirty="0">
              <a:latin typeface="OpenSymbol"/>
              <a:ea typeface="OpenSymbol"/>
              <a:cs typeface="OpenSymbol"/>
            </a:endParaRPr>
          </a:p>
          <a:p>
            <a:endParaRPr lang="ru-RU" dirty="0"/>
          </a:p>
        </p:txBody>
      </p:sp>
      <p:sp>
        <p:nvSpPr>
          <p:cNvPr id="2" name="Заголовок 1"/>
          <p:cNvSpPr>
            <a:spLocks noGrp="1"/>
          </p:cNvSpPr>
          <p:nvPr>
            <p:ph type="title"/>
          </p:nvPr>
        </p:nvSpPr>
        <p:spPr/>
        <p:txBody>
          <a:bodyPr>
            <a:noAutofit/>
          </a:bodyPr>
          <a:lstStyle/>
          <a:p>
            <a:r>
              <a:rPr lang="uk-UA" sz="4000" b="1" kern="150" dirty="0" smtClean="0">
                <a:solidFill>
                  <a:schemeClr val="bg1"/>
                </a:solidFill>
                <a:ea typeface="Andale Sans UI"/>
                <a:cs typeface="Tahoma"/>
              </a:rPr>
              <a:t>Вимоги до обов’язкових результатів навчання</a:t>
            </a:r>
            <a:endParaRPr lang="uk-UA" sz="4000" b="1" dirty="0">
              <a:solidFill>
                <a:schemeClr val="bg1"/>
              </a:solidFill>
            </a:endParaRPr>
          </a:p>
        </p:txBody>
      </p:sp>
    </p:spTree>
    <p:extLst>
      <p:ext uri="{BB962C8B-B14F-4D97-AF65-F5344CB8AC3E}">
        <p14:creationId xmlns:p14="http://schemas.microsoft.com/office/powerpoint/2010/main" val="1684327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132856"/>
            <a:ext cx="8568952" cy="4248472"/>
          </a:xfrm>
        </p:spPr>
        <p:txBody>
          <a:bodyPr>
            <a:normAutofit fontScale="62500" lnSpcReduction="20000"/>
          </a:bodyPr>
          <a:lstStyle/>
          <a:p>
            <a:pPr marL="572770" marR="572770" algn="just">
              <a:spcAft>
                <a:spcPts val="0"/>
              </a:spcAft>
            </a:pPr>
            <a:r>
              <a:rPr lang="uk-UA" sz="3100" kern="150" dirty="0" smtClean="0">
                <a:solidFill>
                  <a:srgbClr val="141414"/>
                </a:solidFill>
                <a:latin typeface="ProximaNova"/>
                <a:ea typeface="Andale Sans UI"/>
                <a:cs typeface="Tahoma"/>
              </a:rPr>
              <a:t>Тепер пояснимо на описовому прикладі для того ж індексу </a:t>
            </a:r>
          </a:p>
          <a:p>
            <a:pPr marL="572770" marR="572770" algn="just">
              <a:spcAft>
                <a:spcPts val="0"/>
              </a:spcAft>
            </a:pPr>
            <a:r>
              <a:rPr lang="uk-UA" sz="3100" kern="150" dirty="0" smtClean="0">
                <a:solidFill>
                  <a:srgbClr val="141414"/>
                </a:solidFill>
                <a:latin typeface="ProximaNova"/>
                <a:ea typeface="Andale Sans UI"/>
                <a:cs typeface="Tahoma"/>
              </a:rPr>
              <a:t>– [6 МОВ 1.1.2-1].</a:t>
            </a:r>
            <a:endParaRPr lang="uk-UA" sz="3100" kern="150" dirty="0" smtClean="0">
              <a:latin typeface="Times New Roman"/>
              <a:ea typeface="Andale Sans UI"/>
              <a:cs typeface="Tahoma"/>
            </a:endParaRPr>
          </a:p>
          <a:p>
            <a:pPr marL="572770" marR="572770" algn="just">
              <a:spcAft>
                <a:spcPts val="0"/>
              </a:spcAft>
            </a:pPr>
            <a:r>
              <a:rPr lang="uk-UA" sz="3100" kern="150" dirty="0" smtClean="0">
                <a:solidFill>
                  <a:srgbClr val="141414"/>
                </a:solidFill>
                <a:latin typeface="ProximaNova"/>
                <a:ea typeface="Andale Sans UI"/>
                <a:cs typeface="Tahoma"/>
              </a:rPr>
              <a:t>Ми вже розібрались, що цифра 6 означає номер класу, а МОВ – мовно-літературну освітню галузь.</a:t>
            </a:r>
            <a:endParaRPr lang="uk-UA" sz="3100" kern="150" dirty="0" smtClean="0">
              <a:latin typeface="Times New Roman"/>
              <a:ea typeface="Andale Sans UI"/>
              <a:cs typeface="Tahoma"/>
            </a:endParaRPr>
          </a:p>
          <a:p>
            <a:pPr marL="572770" marR="572770" algn="just">
              <a:spcAft>
                <a:spcPts val="0"/>
              </a:spcAft>
            </a:pPr>
            <a:r>
              <a:rPr lang="uk-UA" sz="3100" kern="150" dirty="0" smtClean="0">
                <a:solidFill>
                  <a:srgbClr val="141414"/>
                </a:solidFill>
                <a:latin typeface="ProximaNova"/>
                <a:ea typeface="Andale Sans UI"/>
                <a:cs typeface="Tahoma"/>
              </a:rPr>
              <a:t>У ній є перша група результатів навчання – “Взаємодія з іншими особами усно, сприймання і використання інформації для досягнення життєвих цілей у різних комунікативних ситуаціях”.</a:t>
            </a:r>
            <a:endParaRPr lang="uk-UA" sz="3100" kern="150" dirty="0" smtClean="0">
              <a:latin typeface="Times New Roman"/>
              <a:ea typeface="Andale Sans UI"/>
              <a:cs typeface="Tahoma"/>
            </a:endParaRPr>
          </a:p>
          <a:p>
            <a:pPr marL="572770" marR="572770" algn="just">
              <a:spcAft>
                <a:spcPts val="0"/>
              </a:spcAft>
            </a:pPr>
            <a:r>
              <a:rPr lang="uk-UA" sz="3100" kern="150" dirty="0" smtClean="0">
                <a:solidFill>
                  <a:srgbClr val="141414"/>
                </a:solidFill>
                <a:latin typeface="ProximaNova"/>
                <a:ea typeface="Andale Sans UI"/>
                <a:cs typeface="Tahoma"/>
              </a:rPr>
              <a:t>У цій групі є перший загальний результат – “Сприймає усну інформацію”.</a:t>
            </a:r>
            <a:endParaRPr lang="uk-UA" sz="3100" kern="150" dirty="0" smtClean="0">
              <a:latin typeface="Times New Roman"/>
              <a:ea typeface="Andale Sans UI"/>
              <a:cs typeface="Tahoma"/>
            </a:endParaRPr>
          </a:p>
          <a:p>
            <a:pPr marL="572770" marR="572770" algn="just">
              <a:spcAft>
                <a:spcPts val="0"/>
              </a:spcAft>
            </a:pPr>
            <a:r>
              <a:rPr lang="uk-UA" sz="3100" kern="150" dirty="0" smtClean="0">
                <a:solidFill>
                  <a:srgbClr val="141414"/>
                </a:solidFill>
                <a:latin typeface="ProximaNova"/>
                <a:ea typeface="Andale Sans UI"/>
                <a:cs typeface="Tahoma"/>
              </a:rPr>
              <a:t>У цьому загальному результаті є другий конкретний результат – “Реагує на почуте, уточнюючи важливі для розуміння деталі”.</a:t>
            </a:r>
            <a:endParaRPr lang="uk-UA" sz="3100" kern="150" dirty="0" smtClean="0">
              <a:latin typeface="Times New Roman"/>
              <a:ea typeface="Andale Sans UI"/>
              <a:cs typeface="Tahoma"/>
            </a:endParaRPr>
          </a:p>
          <a:p>
            <a:pPr marL="572770" marR="572770" algn="just">
              <a:spcAft>
                <a:spcPts val="0"/>
              </a:spcAft>
            </a:pPr>
            <a:r>
              <a:rPr lang="uk-UA" sz="3100" kern="150" dirty="0" smtClean="0">
                <a:solidFill>
                  <a:srgbClr val="141414"/>
                </a:solidFill>
                <a:latin typeface="ProximaNova"/>
                <a:ea typeface="Andale Sans UI"/>
                <a:cs typeface="Tahoma"/>
              </a:rPr>
              <a:t>Для цього конкретного результату є перший орієнтир для оцінювання </a:t>
            </a:r>
            <a:r>
              <a:rPr lang="uk-UA" sz="3100" b="1" kern="150" dirty="0" smtClean="0">
                <a:solidFill>
                  <a:srgbClr val="141414"/>
                </a:solidFill>
                <a:latin typeface="ProximaNova"/>
                <a:ea typeface="Andale Sans UI"/>
                <a:cs typeface="Tahoma"/>
              </a:rPr>
              <a:t>– “Уважно слухає монологічні / діалогічні висловлювання, зважаючи на мету та умови спілкування, особливості текстів (зокрема, художніх текстів, медіатекстів)”.</a:t>
            </a:r>
            <a:endParaRPr lang="uk-UA" sz="3100" b="1" kern="150" dirty="0" smtClean="0">
              <a:latin typeface="Times New Roman"/>
              <a:ea typeface="Andale Sans UI"/>
              <a:cs typeface="Tahoma"/>
            </a:endParaRPr>
          </a:p>
        </p:txBody>
      </p:sp>
      <p:sp>
        <p:nvSpPr>
          <p:cNvPr id="2" name="Заголовок 1"/>
          <p:cNvSpPr>
            <a:spLocks noGrp="1"/>
          </p:cNvSpPr>
          <p:nvPr>
            <p:ph type="title"/>
          </p:nvPr>
        </p:nvSpPr>
        <p:spPr/>
        <p:txBody>
          <a:bodyPr>
            <a:noAutofit/>
          </a:bodyPr>
          <a:lstStyle/>
          <a:p>
            <a:r>
              <a:rPr lang="uk-UA" sz="4000" b="1" kern="150" dirty="0" smtClean="0">
                <a:solidFill>
                  <a:schemeClr val="bg1"/>
                </a:solidFill>
                <a:ea typeface="Andale Sans UI"/>
                <a:cs typeface="Tahoma"/>
              </a:rPr>
              <a:t>Вимоги до обов’язкових результатів навчання</a:t>
            </a:r>
            <a:endParaRPr lang="uk-UA" sz="4000" b="1" dirty="0">
              <a:solidFill>
                <a:schemeClr val="bg1"/>
              </a:solidFill>
            </a:endParaRPr>
          </a:p>
        </p:txBody>
      </p:sp>
    </p:spTree>
    <p:extLst>
      <p:ext uri="{BB962C8B-B14F-4D97-AF65-F5344CB8AC3E}">
        <p14:creationId xmlns:p14="http://schemas.microsoft.com/office/powerpoint/2010/main" val="17614888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2132856"/>
            <a:ext cx="8424935" cy="4281339"/>
          </a:xfrm>
        </p:spPr>
        <p:txBody>
          <a:bodyPr>
            <a:normAutofit/>
          </a:bodyPr>
          <a:lstStyle/>
          <a:p>
            <a:pPr algn="just"/>
            <a:r>
              <a:rPr lang="uk-UA" b="1" dirty="0" smtClean="0">
                <a:solidFill>
                  <a:srgbClr val="010101"/>
                </a:solidFill>
                <a:latin typeface="Times New Roman" panose="02020603050405020304" pitchFamily="18" charset="0"/>
                <a:cs typeface="Times New Roman" panose="02020603050405020304" pitchFamily="18" charset="0"/>
              </a:rPr>
              <a:t>Модельна навчальна програма</a:t>
            </a:r>
            <a:r>
              <a:rPr lang="uk-UA" dirty="0" smtClean="0">
                <a:solidFill>
                  <a:srgbClr val="141414"/>
                </a:solidFill>
                <a:latin typeface="Times New Roman" panose="02020603050405020304" pitchFamily="18" charset="0"/>
                <a:cs typeface="Times New Roman" panose="02020603050405020304" pitchFamily="18" charset="0"/>
              </a:rPr>
              <a:t> це – </a:t>
            </a:r>
            <a:r>
              <a:rPr lang="uk-UA" b="1" dirty="0" smtClean="0">
                <a:solidFill>
                  <a:srgbClr val="010101"/>
                </a:solidFill>
                <a:latin typeface="Times New Roman" panose="02020603050405020304" pitchFamily="18" charset="0"/>
                <a:cs typeface="Times New Roman" panose="02020603050405020304" pitchFamily="18" charset="0"/>
              </a:rPr>
              <a:t>зразок</a:t>
            </a:r>
            <a:r>
              <a:rPr lang="uk-UA" dirty="0" smtClean="0">
                <a:solidFill>
                  <a:srgbClr val="141414"/>
                </a:solidFill>
                <a:latin typeface="Times New Roman" panose="02020603050405020304" pitchFamily="18" charset="0"/>
                <a:cs typeface="Times New Roman" panose="02020603050405020304" pitchFamily="18" charset="0"/>
              </a:rPr>
              <a:t>, за яким вчителі створюють свої навчальні програми</a:t>
            </a:r>
            <a:r>
              <a:rPr lang="ru-RU" dirty="0" smtClean="0">
                <a:solidFill>
                  <a:srgbClr val="141414"/>
                </a:solidFill>
                <a:latin typeface="Times New Roman" panose="02020603050405020304" pitchFamily="18" charset="0"/>
                <a:cs typeface="Times New Roman" panose="02020603050405020304" pitchFamily="18" charset="0"/>
              </a:rPr>
              <a:t>.  </a:t>
            </a:r>
            <a:endParaRPr lang="ru-RU" dirty="0">
              <a:solidFill>
                <a:srgbClr val="141414"/>
              </a:solidFill>
              <a:latin typeface="Times New Roman" panose="02020603050405020304" pitchFamily="18" charset="0"/>
              <a:cs typeface="Times New Roman" panose="02020603050405020304" pitchFamily="18" charset="0"/>
            </a:endParaRPr>
          </a:p>
          <a:p>
            <a:pPr algn="just"/>
            <a:r>
              <a:rPr lang="uk-UA" dirty="0">
                <a:solidFill>
                  <a:srgbClr val="141414"/>
                </a:solidFill>
                <a:latin typeface="Times New Roman" panose="02020603050405020304" pitchFamily="18" charset="0"/>
                <a:cs typeface="Times New Roman" panose="02020603050405020304" pitchFamily="18" charset="0"/>
              </a:rPr>
              <a:t>Ц</a:t>
            </a:r>
            <a:r>
              <a:rPr lang="ru-RU" dirty="0">
                <a:solidFill>
                  <a:srgbClr val="141414"/>
                </a:solidFill>
                <a:latin typeface="Times New Roman" panose="02020603050405020304" pitchFamily="18" charset="0"/>
                <a:cs typeface="Times New Roman" panose="02020603050405020304" pitchFamily="18" charset="0"/>
              </a:rPr>
              <a:t>е документ, </a:t>
            </a:r>
            <a:r>
              <a:rPr lang="uk-UA" dirty="0" smtClean="0">
                <a:solidFill>
                  <a:srgbClr val="141414"/>
                </a:solidFill>
                <a:latin typeface="Times New Roman" panose="02020603050405020304" pitchFamily="18" charset="0"/>
                <a:cs typeface="Times New Roman" panose="02020603050405020304" pitchFamily="18" charset="0"/>
              </a:rPr>
              <a:t>що визначає </a:t>
            </a:r>
            <a:r>
              <a:rPr lang="uk-UA" b="1" i="1" dirty="0" smtClean="0">
                <a:solidFill>
                  <a:srgbClr val="010101"/>
                </a:solidFill>
                <a:latin typeface="Times New Roman" panose="02020603050405020304" pitchFamily="18" charset="0"/>
                <a:cs typeface="Times New Roman" panose="02020603050405020304" pitchFamily="18" charset="0"/>
              </a:rPr>
              <a:t>орієнтовну</a:t>
            </a:r>
            <a:r>
              <a:rPr lang="uk-UA" dirty="0" smtClean="0">
                <a:solidFill>
                  <a:srgbClr val="141414"/>
                </a:solidFill>
                <a:latin typeface="Times New Roman" panose="02020603050405020304" pitchFamily="18" charset="0"/>
                <a:cs typeface="Times New Roman" panose="02020603050405020304" pitchFamily="18" charset="0"/>
              </a:rPr>
              <a:t> послідовність досягнення </a:t>
            </a:r>
            <a:r>
              <a:rPr lang="uk-UA" b="1" i="1" dirty="0" smtClean="0">
                <a:solidFill>
                  <a:srgbClr val="010101"/>
                </a:solidFill>
                <a:latin typeface="Times New Roman" panose="02020603050405020304" pitchFamily="18" charset="0"/>
                <a:cs typeface="Times New Roman" panose="02020603050405020304" pitchFamily="18" charset="0"/>
              </a:rPr>
              <a:t>очікуваних</a:t>
            </a:r>
            <a:r>
              <a:rPr lang="uk-UA" dirty="0" smtClean="0">
                <a:solidFill>
                  <a:srgbClr val="141414"/>
                </a:solidFill>
                <a:latin typeface="Times New Roman" panose="02020603050405020304" pitchFamily="18" charset="0"/>
                <a:cs typeface="Times New Roman" panose="02020603050405020304" pitchFamily="18" charset="0"/>
              </a:rPr>
              <a:t> результатів навчання учнів, зміст навчального предмета (інтегрованого курсу) та види навчальної діяльності учнів, рекомендований для використання в освітньому процесі в порядку, визначеному законодавством</a:t>
            </a:r>
            <a:r>
              <a:rPr lang="ru-RU" dirty="0" smtClean="0">
                <a:solidFill>
                  <a:srgbClr val="141414"/>
                </a:solidFill>
                <a:latin typeface="Times New Roman" panose="02020603050405020304" pitchFamily="18" charset="0"/>
                <a:cs typeface="Times New Roman" panose="02020603050405020304" pitchFamily="18" charset="0"/>
              </a:rPr>
              <a:t>.</a:t>
            </a:r>
            <a:endParaRPr lang="en-US" dirty="0">
              <a:solidFill>
                <a:srgbClr val="141414"/>
              </a:solidFill>
              <a:latin typeface="Times New Roman" panose="02020603050405020304" pitchFamily="18" charset="0"/>
              <a:cs typeface="Times New Roman" panose="02020603050405020304" pitchFamily="18" charset="0"/>
            </a:endParaRPr>
          </a:p>
          <a:p>
            <a:pPr algn="just"/>
            <a:r>
              <a:rPr lang="en-US" dirty="0">
                <a:solidFill>
                  <a:srgbClr val="141414"/>
                </a:solidFill>
                <a:latin typeface="Times New Roman" panose="02020603050405020304" pitchFamily="18" charset="0"/>
                <a:cs typeface="Times New Roman" panose="02020603050405020304" pitchFamily="18" charset="0"/>
                <a:hlinkClick r:id="rId2"/>
              </a:rPr>
              <a:t>http://barna-consult.com/proyekty-modelnyh-navchalnyh-program-dlya-5-9-klasiv/</a:t>
            </a:r>
            <a:endParaRPr lang="en-US" dirty="0">
              <a:solidFill>
                <a:srgbClr val="141414"/>
              </a:solidFill>
              <a:latin typeface="Times New Roman" panose="02020603050405020304" pitchFamily="18" charset="0"/>
              <a:cs typeface="Times New Roman" panose="02020603050405020304" pitchFamily="18" charset="0"/>
            </a:endParaRPr>
          </a:p>
          <a:p>
            <a:endParaRPr lang="ru-RU" dirty="0">
              <a:solidFill>
                <a:srgbClr val="141414"/>
              </a:solidFill>
              <a:latin typeface="ProximaNova"/>
            </a:endParaRPr>
          </a:p>
          <a:p>
            <a:endParaRPr lang="ru-RU" dirty="0"/>
          </a:p>
        </p:txBody>
      </p:sp>
      <p:sp>
        <p:nvSpPr>
          <p:cNvPr id="3" name="Заголовок 2"/>
          <p:cNvSpPr>
            <a:spLocks noGrp="1"/>
          </p:cNvSpPr>
          <p:nvPr>
            <p:ph type="title"/>
          </p:nvPr>
        </p:nvSpPr>
        <p:spPr/>
        <p:txBody>
          <a:bodyPr>
            <a:normAutofit/>
          </a:bodyPr>
          <a:lstStyle/>
          <a:p>
            <a:r>
              <a:rPr lang="uk-UA" b="1" dirty="0" smtClean="0">
                <a:solidFill>
                  <a:schemeClr val="bg1"/>
                </a:solidFill>
                <a:ea typeface="+mn-ea"/>
                <a:cs typeface="+mn-cs"/>
              </a:rPr>
              <a:t>Модельна навчальна програма</a:t>
            </a:r>
            <a:endParaRPr lang="uk-UA" dirty="0">
              <a:solidFill>
                <a:schemeClr val="bg1"/>
              </a:solidFill>
            </a:endParaRPr>
          </a:p>
        </p:txBody>
      </p:sp>
    </p:spTree>
    <p:extLst>
      <p:ext uri="{BB962C8B-B14F-4D97-AF65-F5344CB8AC3E}">
        <p14:creationId xmlns:p14="http://schemas.microsoft.com/office/powerpoint/2010/main" val="1491188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2492896"/>
            <a:ext cx="8640959" cy="3024336"/>
          </a:xfrm>
        </p:spPr>
        <p:txBody>
          <a:bodyPr/>
          <a:lstStyle/>
          <a:p>
            <a:pPr algn="just"/>
            <a:r>
              <a:rPr lang="uk-UA" dirty="0" smtClean="0">
                <a:solidFill>
                  <a:srgbClr val="333333"/>
                </a:solidFill>
                <a:latin typeface="innerspace"/>
              </a:rPr>
              <a:t>75-ти модельним навчальним програмам для базової середньої освіти, у змісті яких реалізуються концептуальні засади нового </a:t>
            </a:r>
            <a:r>
              <a:rPr lang="uk-UA" dirty="0" smtClean="0">
                <a:solidFill>
                  <a:srgbClr val="3849F9"/>
                </a:solidFill>
                <a:latin typeface="innerspace"/>
                <a:hlinkClick r:id="rId2"/>
              </a:rPr>
              <a:t>Державного стандарту базової середньої освіти</a:t>
            </a:r>
            <a:r>
              <a:rPr lang="uk-UA" dirty="0" smtClean="0">
                <a:solidFill>
                  <a:srgbClr val="333333"/>
                </a:solidFill>
                <a:latin typeface="innerspace"/>
              </a:rPr>
              <a:t>, надано гриф «Рекомендовано Міністерством освіти і науки України». Відповідний </a:t>
            </a:r>
            <a:r>
              <a:rPr lang="uk-UA" dirty="0" smtClean="0">
                <a:solidFill>
                  <a:srgbClr val="3849F9"/>
                </a:solidFill>
                <a:latin typeface="innerspace"/>
                <a:hlinkClick r:id="rId3"/>
              </a:rPr>
              <a:t>наказ МОН № 795</a:t>
            </a:r>
            <a:r>
              <a:rPr lang="uk-UA" dirty="0" smtClean="0">
                <a:solidFill>
                  <a:srgbClr val="333333"/>
                </a:solidFill>
                <a:latin typeface="innerspace"/>
              </a:rPr>
              <a:t> підписано 12 липня 2021 року.</a:t>
            </a:r>
            <a:endParaRPr lang="uk-UA" dirty="0"/>
          </a:p>
        </p:txBody>
      </p:sp>
      <p:sp>
        <p:nvSpPr>
          <p:cNvPr id="3" name="Заголовок 2"/>
          <p:cNvSpPr>
            <a:spLocks noGrp="1"/>
          </p:cNvSpPr>
          <p:nvPr>
            <p:ph type="title"/>
          </p:nvPr>
        </p:nvSpPr>
        <p:spPr/>
        <p:txBody>
          <a:bodyPr/>
          <a:lstStyle/>
          <a:p>
            <a:r>
              <a:rPr lang="uk-UA" b="1" dirty="0">
                <a:solidFill>
                  <a:schemeClr val="bg1"/>
                </a:solidFill>
              </a:rPr>
              <a:t>Модельна навчальна програма</a:t>
            </a:r>
            <a:endParaRPr lang="ru-RU" dirty="0"/>
          </a:p>
        </p:txBody>
      </p:sp>
    </p:spTree>
    <p:extLst>
      <p:ext uri="{BB962C8B-B14F-4D97-AF65-F5344CB8AC3E}">
        <p14:creationId xmlns:p14="http://schemas.microsoft.com/office/powerpoint/2010/main" val="718653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uk-UA" b="1" dirty="0"/>
              <a:t>Орієнтація на майбутнє</a:t>
            </a:r>
            <a:endParaRPr lang="ru-RU" b="1" dirty="0"/>
          </a:p>
        </p:txBody>
      </p:sp>
      <p:pic>
        <p:nvPicPr>
          <p:cNvPr id="1026" name="Picture 2" descr="C:\Users\Admin\Desktop\28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9708" y="1700808"/>
            <a:ext cx="6332522" cy="4425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2147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844824"/>
            <a:ext cx="8568951" cy="4680520"/>
          </a:xfrm>
        </p:spPr>
        <p:txBody>
          <a:bodyPr>
            <a:normAutofit fontScale="92500"/>
          </a:bodyPr>
          <a:lstStyle/>
          <a:p>
            <a:pPr lvl="0">
              <a:buClr>
                <a:srgbClr val="31B6FD"/>
              </a:buClr>
              <a:buFont typeface="+mj-lt"/>
              <a:buAutoNum type="arabicPeriod"/>
            </a:pPr>
            <a:r>
              <a:rPr lang="uk-UA" sz="2200" dirty="0" smtClean="0">
                <a:solidFill>
                  <a:srgbClr val="010101"/>
                </a:solidFill>
                <a:latin typeface="ProximaNova"/>
              </a:rPr>
              <a:t>Відповідність</a:t>
            </a:r>
            <a:r>
              <a:rPr lang="ru-RU" sz="2200" dirty="0" smtClean="0">
                <a:solidFill>
                  <a:srgbClr val="010101"/>
                </a:solidFill>
                <a:latin typeface="ProximaNova"/>
              </a:rPr>
              <a:t> </a:t>
            </a:r>
            <a:r>
              <a:rPr lang="ru-RU" sz="2200" dirty="0">
                <a:solidFill>
                  <a:srgbClr val="010101"/>
                </a:solidFill>
                <a:latin typeface="ProximaNova"/>
              </a:rPr>
              <a:t>МНП </a:t>
            </a:r>
            <a:r>
              <a:rPr lang="ru-RU" sz="2200" dirty="0" smtClean="0">
                <a:solidFill>
                  <a:srgbClr val="010101"/>
                </a:solidFill>
                <a:latin typeface="ProximaNova"/>
              </a:rPr>
              <a:t>Державному стандарту </a:t>
            </a:r>
            <a:r>
              <a:rPr lang="uk-UA" sz="2200" dirty="0" smtClean="0">
                <a:solidFill>
                  <a:srgbClr val="010101"/>
                </a:solidFill>
                <a:latin typeface="ProximaNova"/>
              </a:rPr>
              <a:t>базової середньої освіти</a:t>
            </a:r>
            <a:r>
              <a:rPr lang="ru-RU" sz="2200" dirty="0" smtClean="0">
                <a:solidFill>
                  <a:srgbClr val="010101"/>
                </a:solidFill>
                <a:latin typeface="ProximaNova"/>
              </a:rPr>
              <a:t>.</a:t>
            </a:r>
            <a:endParaRPr lang="ru-RU" sz="2200" dirty="0">
              <a:solidFill>
                <a:srgbClr val="010101"/>
              </a:solidFill>
              <a:latin typeface="ProximaNova"/>
            </a:endParaRPr>
          </a:p>
          <a:p>
            <a:pPr lvl="0">
              <a:buClr>
                <a:srgbClr val="31B6FD"/>
              </a:buClr>
              <a:buFont typeface="+mj-lt"/>
              <a:buAutoNum type="arabicPeriod"/>
            </a:pPr>
            <a:r>
              <a:rPr lang="uk-UA" sz="2200" dirty="0" smtClean="0">
                <a:solidFill>
                  <a:srgbClr val="010101"/>
                </a:solidFill>
                <a:latin typeface="ProximaNova"/>
              </a:rPr>
              <a:t>Відповідність структурі МНП.</a:t>
            </a:r>
          </a:p>
          <a:p>
            <a:pPr lvl="0">
              <a:buClr>
                <a:srgbClr val="31B6FD"/>
              </a:buClr>
              <a:buFont typeface="+mj-lt"/>
              <a:buAutoNum type="arabicPeriod"/>
            </a:pPr>
            <a:r>
              <a:rPr lang="uk-UA" sz="2200" dirty="0" smtClean="0">
                <a:solidFill>
                  <a:srgbClr val="010101"/>
                </a:solidFill>
                <a:latin typeface="ProximaNova"/>
              </a:rPr>
              <a:t>Представлення цілісності авторського бачення вивчення навчального предмету або інтегрованого курсу за визначеною МНП у період навчання.</a:t>
            </a:r>
          </a:p>
          <a:p>
            <a:pPr lvl="0">
              <a:buClr>
                <a:srgbClr val="31B6FD"/>
              </a:buClr>
              <a:buFont typeface="+mj-lt"/>
              <a:buAutoNum type="arabicPeriod"/>
            </a:pPr>
            <a:r>
              <a:rPr lang="uk-UA" sz="2200" dirty="0" smtClean="0">
                <a:solidFill>
                  <a:srgbClr val="010101"/>
                </a:solidFill>
                <a:latin typeface="ProximaNova"/>
              </a:rPr>
              <a:t>Дотримання авторами принципів науковості, системності, логічності, послідовності тощо.</a:t>
            </a:r>
          </a:p>
          <a:p>
            <a:pPr lvl="0">
              <a:buClr>
                <a:srgbClr val="31B6FD"/>
              </a:buClr>
              <a:buFont typeface="+mj-lt"/>
              <a:buAutoNum type="arabicPeriod"/>
            </a:pPr>
            <a:r>
              <a:rPr lang="uk-UA" sz="2200" dirty="0" smtClean="0">
                <a:solidFill>
                  <a:srgbClr val="010101"/>
                </a:solidFill>
                <a:latin typeface="ProximaNova"/>
              </a:rPr>
              <a:t>Врахування наступності між початковою й базовою середньою освітою.</a:t>
            </a:r>
          </a:p>
          <a:p>
            <a:pPr lvl="0">
              <a:buClr>
                <a:srgbClr val="31B6FD"/>
              </a:buClr>
              <a:buFont typeface="+mj-lt"/>
              <a:buAutoNum type="arabicPeriod"/>
            </a:pPr>
            <a:r>
              <a:rPr lang="uk-UA" sz="2200" dirty="0" smtClean="0">
                <a:solidFill>
                  <a:srgbClr val="010101"/>
                </a:solidFill>
                <a:latin typeface="ProximaNova"/>
              </a:rPr>
              <a:t>Відповідність МНП віковим особливостям учнів.</a:t>
            </a:r>
          </a:p>
          <a:p>
            <a:pPr lvl="0">
              <a:buClr>
                <a:srgbClr val="31B6FD"/>
              </a:buClr>
              <a:buFont typeface="+mj-lt"/>
              <a:buAutoNum type="arabicPeriod"/>
            </a:pPr>
            <a:r>
              <a:rPr lang="uk-UA" sz="2200" dirty="0" smtClean="0">
                <a:solidFill>
                  <a:srgbClr val="010101"/>
                </a:solidFill>
                <a:latin typeface="ProximaNova"/>
              </a:rPr>
              <a:t>Лаконічність і доступність викладу МНП.</a:t>
            </a:r>
          </a:p>
          <a:p>
            <a:pPr lvl="0">
              <a:buClr>
                <a:srgbClr val="31B6FD"/>
              </a:buClr>
              <a:buFont typeface="+mj-lt"/>
              <a:buAutoNum type="arabicPeriod"/>
            </a:pPr>
            <a:r>
              <a:rPr lang="uk-UA" sz="2200" dirty="0" smtClean="0">
                <a:solidFill>
                  <a:srgbClr val="010101"/>
                </a:solidFill>
                <a:latin typeface="ProximaNova"/>
              </a:rPr>
              <a:t>Реалізація ціннісного компоненту й українознавче наповнення.</a:t>
            </a:r>
          </a:p>
          <a:p>
            <a:pPr lvl="0">
              <a:buClr>
                <a:srgbClr val="31B6FD"/>
              </a:buClr>
              <a:buFont typeface="+mj-lt"/>
              <a:buAutoNum type="arabicPeriod"/>
            </a:pPr>
            <a:r>
              <a:rPr lang="uk-UA" sz="2200" dirty="0" smtClean="0">
                <a:solidFill>
                  <a:srgbClr val="010101"/>
                </a:solidFill>
                <a:latin typeface="ProximaNova"/>
              </a:rPr>
              <a:t>Відсутність різних видів дискримінації. </a:t>
            </a:r>
            <a:endParaRPr lang="ru-RU" dirty="0"/>
          </a:p>
        </p:txBody>
      </p:sp>
      <p:sp>
        <p:nvSpPr>
          <p:cNvPr id="3" name="Заголовок 2"/>
          <p:cNvSpPr>
            <a:spLocks noGrp="1"/>
          </p:cNvSpPr>
          <p:nvPr>
            <p:ph type="title"/>
          </p:nvPr>
        </p:nvSpPr>
        <p:spPr/>
        <p:txBody>
          <a:bodyPr>
            <a:normAutofit fontScale="90000"/>
          </a:bodyPr>
          <a:lstStyle/>
          <a:p>
            <a:pPr marL="274320" lvl="0" indent="-274320">
              <a:spcBef>
                <a:spcPct val="20000"/>
              </a:spcBef>
            </a:pPr>
            <a:r>
              <a:rPr lang="ru-RU" sz="1300" b="1" i="1" dirty="0">
                <a:solidFill>
                  <a:srgbClr val="010101"/>
                </a:solidFill>
                <a:latin typeface="ProximaNova"/>
                <a:ea typeface="+mn-ea"/>
                <a:cs typeface="+mn-cs"/>
              </a:rPr>
              <a:t/>
            </a:r>
            <a:br>
              <a:rPr lang="ru-RU" sz="1300" b="1" i="1" dirty="0">
                <a:solidFill>
                  <a:srgbClr val="010101"/>
                </a:solidFill>
                <a:latin typeface="ProximaNova"/>
                <a:ea typeface="+mn-ea"/>
                <a:cs typeface="+mn-cs"/>
              </a:rPr>
            </a:br>
            <a:r>
              <a:rPr lang="ru-RU" sz="1300" b="1" i="1" dirty="0">
                <a:solidFill>
                  <a:srgbClr val="010101"/>
                </a:solidFill>
                <a:latin typeface="ProximaNova"/>
                <a:ea typeface="+mn-ea"/>
                <a:cs typeface="+mn-cs"/>
              </a:rPr>
              <a:t> </a:t>
            </a:r>
            <a:r>
              <a:rPr lang="uk-UA" sz="4900" b="1" dirty="0" smtClean="0">
                <a:solidFill>
                  <a:schemeClr val="bg1"/>
                </a:solidFill>
                <a:ea typeface="+mn-ea"/>
                <a:cs typeface="+mn-cs"/>
              </a:rPr>
              <a:t>Вимоги до модельних програм</a:t>
            </a:r>
            <a:br>
              <a:rPr lang="uk-UA" sz="4900" b="1" dirty="0" smtClean="0">
                <a:solidFill>
                  <a:schemeClr val="bg1"/>
                </a:solidFill>
                <a:ea typeface="+mn-ea"/>
                <a:cs typeface="+mn-cs"/>
              </a:rPr>
            </a:br>
            <a:endParaRPr lang="uk-UA" sz="4900" b="1" dirty="0">
              <a:solidFill>
                <a:schemeClr val="bg1"/>
              </a:solidFill>
            </a:endParaRPr>
          </a:p>
        </p:txBody>
      </p:sp>
    </p:spTree>
    <p:extLst>
      <p:ext uri="{BB962C8B-B14F-4D97-AF65-F5344CB8AC3E}">
        <p14:creationId xmlns:p14="http://schemas.microsoft.com/office/powerpoint/2010/main" val="11210632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844824"/>
            <a:ext cx="8712968" cy="4497363"/>
          </a:xfrm>
        </p:spPr>
        <p:txBody>
          <a:bodyPr>
            <a:normAutofit fontScale="62500" lnSpcReduction="20000"/>
          </a:bodyPr>
          <a:lstStyle/>
          <a:p>
            <a:pPr algn="ctr">
              <a:lnSpc>
                <a:spcPct val="115000"/>
              </a:lnSpc>
              <a:spcAft>
                <a:spcPts val="1000"/>
              </a:spcAft>
            </a:pPr>
            <a:r>
              <a:rPr lang="ru-RU" dirty="0">
                <a:latin typeface="Calibri"/>
                <a:ea typeface="Calibri"/>
                <a:cs typeface="Times New Roman"/>
              </a:rPr>
              <a:t>  </a:t>
            </a:r>
            <a:r>
              <a:rPr lang="uk-UA" sz="3200" b="1" dirty="0" smtClean="0">
                <a:solidFill>
                  <a:schemeClr val="tx1"/>
                </a:solidFill>
                <a:latin typeface="+mj-lt"/>
                <a:ea typeface="Calibri"/>
                <a:cs typeface="Times New Roman"/>
              </a:rPr>
              <a:t>Орієнтовний</a:t>
            </a:r>
            <a:r>
              <a:rPr lang="ru-RU" sz="3200" b="1" dirty="0" smtClean="0">
                <a:solidFill>
                  <a:schemeClr val="tx1"/>
                </a:solidFill>
                <a:latin typeface="+mj-lt"/>
                <a:ea typeface="Calibri"/>
                <a:cs typeface="Times New Roman"/>
              </a:rPr>
              <a:t> </a:t>
            </a:r>
            <a:r>
              <a:rPr lang="uk-UA" sz="3200" b="1" dirty="0" smtClean="0">
                <a:solidFill>
                  <a:schemeClr val="tx1"/>
                </a:solidFill>
                <a:latin typeface="+mj-lt"/>
                <a:ea typeface="Calibri"/>
                <a:cs typeface="Times New Roman"/>
              </a:rPr>
              <a:t>перелік предметів та галузевих інтегрованих курсів</a:t>
            </a:r>
          </a:p>
          <a:p>
            <a:pPr>
              <a:lnSpc>
                <a:spcPct val="115000"/>
              </a:lnSpc>
              <a:spcAft>
                <a:spcPts val="1000"/>
              </a:spcAft>
            </a:pPr>
            <a:r>
              <a:rPr lang="ru-RU" dirty="0">
                <a:solidFill>
                  <a:schemeClr val="tx1"/>
                </a:solidFill>
                <a:latin typeface="Calibri"/>
                <a:ea typeface="Calibri"/>
                <a:cs typeface="Times New Roman"/>
              </a:rPr>
              <a:t>		</a:t>
            </a:r>
            <a:r>
              <a:rPr lang="uk-UA" b="1" dirty="0" smtClean="0">
                <a:solidFill>
                  <a:schemeClr val="tx1"/>
                </a:solidFill>
                <a:latin typeface="Calibri"/>
                <a:ea typeface="Calibri"/>
                <a:cs typeface="Times New Roman"/>
              </a:rPr>
              <a:t>Мовно-літературна</a:t>
            </a:r>
            <a:r>
              <a:rPr lang="ru-RU" b="1" dirty="0" smtClean="0">
                <a:solidFill>
                  <a:schemeClr val="tx1"/>
                </a:solidFill>
                <a:latin typeface="Calibri"/>
                <a:ea typeface="Calibri"/>
                <a:cs typeface="Times New Roman"/>
              </a:rPr>
              <a:t> </a:t>
            </a:r>
            <a:r>
              <a:rPr lang="uk-UA" b="1" dirty="0" smtClean="0">
                <a:solidFill>
                  <a:schemeClr val="tx1"/>
                </a:solidFill>
                <a:latin typeface="Calibri"/>
                <a:ea typeface="Calibri"/>
                <a:cs typeface="Times New Roman"/>
              </a:rPr>
              <a:t> </a:t>
            </a:r>
            <a:r>
              <a:rPr lang="uk-UA" b="1" dirty="0">
                <a:solidFill>
                  <a:schemeClr val="tx1"/>
                </a:solidFill>
                <a:latin typeface="Calibri"/>
                <a:ea typeface="Calibri"/>
                <a:cs typeface="Times New Roman"/>
              </a:rPr>
              <a:t>галузь        5кл     6кл       7кл        8кл       9кл</a:t>
            </a:r>
            <a:endParaRPr lang="ru-RU" dirty="0">
              <a:solidFill>
                <a:schemeClr val="tx1"/>
              </a:solidFill>
              <a:latin typeface="Calibri"/>
              <a:ea typeface="Calibri"/>
              <a:cs typeface="Times New Roman"/>
            </a:endParaRPr>
          </a:p>
          <a:p>
            <a:pPr>
              <a:lnSpc>
                <a:spcPct val="115000"/>
              </a:lnSpc>
              <a:spcAft>
                <a:spcPts val="1000"/>
              </a:spcAft>
            </a:pPr>
            <a:r>
              <a:rPr lang="ru-RU" dirty="0">
                <a:solidFill>
                  <a:schemeClr val="tx1"/>
                </a:solidFill>
                <a:latin typeface="Times New Roman" panose="02020603050405020304" pitchFamily="18" charset="0"/>
                <a:ea typeface="Calibri"/>
                <a:cs typeface="Times New Roman" panose="02020603050405020304" pitchFamily="18" charset="0"/>
              </a:rPr>
              <a:t>	</a:t>
            </a:r>
            <a:r>
              <a:rPr lang="uk-UA" dirty="0" smtClean="0">
                <a:solidFill>
                  <a:schemeClr val="tx1"/>
                </a:solidFill>
                <a:latin typeface="Times New Roman" panose="02020603050405020304" pitchFamily="18" charset="0"/>
                <a:ea typeface="Calibri"/>
                <a:cs typeface="Times New Roman" panose="02020603050405020304" pitchFamily="18" charset="0"/>
              </a:rPr>
              <a:t>Українська мова </a:t>
            </a:r>
            <a:r>
              <a:rPr lang="ru-RU" dirty="0">
                <a:solidFill>
                  <a:schemeClr val="tx1"/>
                </a:solidFill>
                <a:latin typeface="Times New Roman" panose="02020603050405020304" pitchFamily="18" charset="0"/>
                <a:ea typeface="Calibri"/>
                <a:cs typeface="Times New Roman" panose="02020603050405020304" pitchFamily="18" charset="0"/>
              </a:rPr>
              <a:t>	4	4	3	3	3</a:t>
            </a:r>
          </a:p>
          <a:p>
            <a:pPr>
              <a:lnSpc>
                <a:spcPct val="115000"/>
              </a:lnSpc>
              <a:spcAft>
                <a:spcPts val="1000"/>
              </a:spcAft>
            </a:pPr>
            <a:r>
              <a:rPr lang="ru-RU" dirty="0">
                <a:solidFill>
                  <a:schemeClr val="tx1"/>
                </a:solidFill>
                <a:latin typeface="Times New Roman" panose="02020603050405020304" pitchFamily="18" charset="0"/>
                <a:ea typeface="Calibri"/>
                <a:cs typeface="Times New Roman" panose="02020603050405020304" pitchFamily="18" charset="0"/>
              </a:rPr>
              <a:t>	</a:t>
            </a:r>
            <a:r>
              <a:rPr lang="uk-UA" dirty="0" smtClean="0">
                <a:solidFill>
                  <a:schemeClr val="tx1"/>
                </a:solidFill>
                <a:latin typeface="Times New Roman" panose="02020603050405020304" pitchFamily="18" charset="0"/>
                <a:ea typeface="Calibri"/>
                <a:cs typeface="Times New Roman" panose="02020603050405020304" pitchFamily="18" charset="0"/>
              </a:rPr>
              <a:t>Українська література</a:t>
            </a:r>
            <a:r>
              <a:rPr lang="ru-RU" dirty="0">
                <a:solidFill>
                  <a:schemeClr val="tx1"/>
                </a:solidFill>
                <a:latin typeface="Times New Roman" panose="02020603050405020304" pitchFamily="18" charset="0"/>
                <a:ea typeface="Calibri"/>
                <a:cs typeface="Times New Roman" panose="02020603050405020304" pitchFamily="18" charset="0"/>
              </a:rPr>
              <a:t>	2	2	2	2	2</a:t>
            </a:r>
          </a:p>
          <a:p>
            <a:pPr>
              <a:lnSpc>
                <a:spcPct val="115000"/>
              </a:lnSpc>
              <a:spcAft>
                <a:spcPts val="1000"/>
              </a:spcAft>
            </a:pPr>
            <a:r>
              <a:rPr lang="ru-RU" dirty="0">
                <a:solidFill>
                  <a:schemeClr val="tx1"/>
                </a:solidFill>
                <a:latin typeface="Times New Roman" panose="02020603050405020304" pitchFamily="18" charset="0"/>
                <a:ea typeface="Calibri"/>
                <a:cs typeface="Times New Roman" panose="02020603050405020304" pitchFamily="18" charset="0"/>
              </a:rPr>
              <a:t>	</a:t>
            </a:r>
            <a:r>
              <a:rPr lang="uk-UA" dirty="0" smtClean="0">
                <a:solidFill>
                  <a:schemeClr val="tx1"/>
                </a:solidFill>
                <a:latin typeface="Times New Roman" panose="02020603050405020304" pitchFamily="18" charset="0"/>
                <a:ea typeface="Calibri"/>
                <a:cs typeface="Times New Roman" panose="02020603050405020304" pitchFamily="18" charset="0"/>
              </a:rPr>
              <a:t>Зарубіжна література	</a:t>
            </a:r>
            <a:r>
              <a:rPr lang="ru-RU" dirty="0" smtClean="0">
                <a:solidFill>
                  <a:schemeClr val="tx1"/>
                </a:solidFill>
                <a:latin typeface="Times New Roman" panose="02020603050405020304" pitchFamily="18" charset="0"/>
                <a:ea typeface="Calibri"/>
                <a:cs typeface="Times New Roman" panose="02020603050405020304" pitchFamily="18" charset="0"/>
              </a:rPr>
              <a:t>1,5</a:t>
            </a:r>
            <a:r>
              <a:rPr lang="ru-RU" dirty="0">
                <a:solidFill>
                  <a:schemeClr val="tx1"/>
                </a:solidFill>
                <a:latin typeface="Times New Roman" panose="02020603050405020304" pitchFamily="18" charset="0"/>
                <a:ea typeface="Calibri"/>
                <a:cs typeface="Times New Roman" panose="02020603050405020304" pitchFamily="18" charset="0"/>
              </a:rPr>
              <a:t>	1,5	1,5	1,5	1,5</a:t>
            </a:r>
          </a:p>
          <a:p>
            <a:pPr>
              <a:lnSpc>
                <a:spcPct val="115000"/>
              </a:lnSpc>
              <a:spcAft>
                <a:spcPts val="1000"/>
              </a:spcAft>
            </a:pPr>
            <a:r>
              <a:rPr lang="ru-RU" dirty="0">
                <a:solidFill>
                  <a:schemeClr val="tx1"/>
                </a:solidFill>
                <a:latin typeface="Times New Roman" panose="02020603050405020304" pitchFamily="18" charset="0"/>
                <a:ea typeface="Calibri"/>
                <a:cs typeface="Times New Roman" panose="02020603050405020304" pitchFamily="18" charset="0"/>
              </a:rPr>
              <a:t>	</a:t>
            </a:r>
            <a:r>
              <a:rPr lang="uk-UA" dirty="0" smtClean="0">
                <a:solidFill>
                  <a:schemeClr val="tx1"/>
                </a:solidFill>
                <a:latin typeface="Times New Roman" panose="02020603050405020304" pitchFamily="18" charset="0"/>
                <a:ea typeface="Calibri"/>
                <a:cs typeface="Times New Roman" panose="02020603050405020304" pitchFamily="18" charset="0"/>
              </a:rPr>
              <a:t>Іноземна мова</a:t>
            </a:r>
            <a:r>
              <a:rPr lang="ru-RU" dirty="0">
                <a:latin typeface="Times New Roman" panose="02020603050405020304" pitchFamily="18" charset="0"/>
                <a:ea typeface="Calibri"/>
                <a:cs typeface="Times New Roman" panose="02020603050405020304" pitchFamily="18" charset="0"/>
              </a:rPr>
              <a:t>	3,5	3,5	3,5	3,5	3,5</a:t>
            </a:r>
          </a:p>
          <a:p>
            <a:pPr>
              <a:lnSpc>
                <a:spcPct val="115000"/>
              </a:lnSpc>
              <a:spcAft>
                <a:spcPts val="0"/>
              </a:spcAft>
            </a:pPr>
            <a:r>
              <a:rPr lang="en-US" dirty="0">
                <a:latin typeface="Times New Roman" panose="02020603050405020304" pitchFamily="18" charset="0"/>
                <a:ea typeface="Calibri"/>
                <a:cs typeface="Times New Roman" panose="02020603050405020304" pitchFamily="18" charset="0"/>
              </a:rPr>
              <a:t> </a:t>
            </a:r>
            <a:r>
              <a:rPr lang="ru-RU" dirty="0">
                <a:latin typeface="Times New Roman" panose="02020603050405020304" pitchFamily="18" charset="0"/>
                <a:ea typeface="Calibri"/>
                <a:cs typeface="Times New Roman" panose="02020603050405020304" pitchFamily="18" charset="0"/>
              </a:rPr>
              <a:t> </a:t>
            </a:r>
            <a:r>
              <a:rPr lang="uk-UA" b="1" dirty="0" smtClean="0">
                <a:latin typeface="Times New Roman" panose="02020603050405020304" pitchFamily="18" charset="0"/>
                <a:ea typeface="Calibri"/>
                <a:cs typeface="Times New Roman" panose="02020603050405020304" pitchFamily="18" charset="0"/>
              </a:rPr>
              <a:t>Інтегровані курси</a:t>
            </a:r>
            <a:r>
              <a:rPr lang="ru-RU" b="1" dirty="0" smtClean="0">
                <a:latin typeface="Times New Roman" panose="02020603050405020304" pitchFamily="18" charset="0"/>
                <a:ea typeface="Calibri"/>
                <a:cs typeface="Times New Roman" panose="02020603050405020304" pitchFamily="18" charset="0"/>
              </a:rPr>
              <a:t>*</a:t>
            </a:r>
            <a:endParaRPr lang="ru-RU" b="1" dirty="0">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uk-UA" dirty="0" smtClean="0">
                <a:solidFill>
                  <a:schemeClr val="tx1"/>
                </a:solidFill>
                <a:latin typeface="Times New Roman" panose="02020603050405020304" pitchFamily="18" charset="0"/>
                <a:ea typeface="Calibri"/>
                <a:cs typeface="Times New Roman" panose="02020603050405020304" pitchFamily="18" charset="0"/>
              </a:rPr>
              <a:t>Інтегрований курс літератур (української та зарубіжної). 5-9 клас</a:t>
            </a:r>
          </a:p>
          <a:p>
            <a:pPr algn="just">
              <a:lnSpc>
                <a:spcPct val="115000"/>
              </a:lnSpc>
              <a:spcAft>
                <a:spcPts val="0"/>
              </a:spcAft>
            </a:pPr>
            <a:r>
              <a:rPr lang="uk-UA" dirty="0" smtClean="0">
                <a:solidFill>
                  <a:schemeClr val="tx1"/>
                </a:solidFill>
                <a:latin typeface="Times New Roman" panose="02020603050405020304" pitchFamily="18" charset="0"/>
                <a:ea typeface="Calibri"/>
                <a:cs typeface="Times New Roman" panose="02020603050405020304" pitchFamily="18" charset="0"/>
              </a:rPr>
              <a:t>Інтегрований курс української мови та літератури. 5-9 клас</a:t>
            </a:r>
          </a:p>
          <a:p>
            <a:pPr algn="just">
              <a:lnSpc>
                <a:spcPct val="115000"/>
              </a:lnSpc>
              <a:spcAft>
                <a:spcPts val="0"/>
              </a:spcAft>
            </a:pPr>
            <a:r>
              <a:rPr lang="uk-UA" dirty="0" smtClean="0">
                <a:solidFill>
                  <a:schemeClr val="tx1"/>
                </a:solidFill>
                <a:latin typeface="Times New Roman" panose="02020603050405020304" pitchFamily="18" charset="0"/>
                <a:ea typeface="Calibri"/>
                <a:cs typeface="Times New Roman" panose="02020603050405020304" pitchFamily="18" charset="0"/>
              </a:rPr>
              <a:t>Інтегрований мовно-літературний курс (українська мова, українська та зарубіжні літератури). 5-9 клас</a:t>
            </a:r>
          </a:p>
          <a:p>
            <a:pPr algn="just">
              <a:lnSpc>
                <a:spcPct val="115000"/>
              </a:lnSpc>
              <a:spcAft>
                <a:spcPts val="0"/>
              </a:spcAft>
            </a:pPr>
            <a:r>
              <a:rPr lang="uk-UA" dirty="0" smtClean="0">
                <a:solidFill>
                  <a:schemeClr val="tx1"/>
                </a:solidFill>
                <a:latin typeface="Times New Roman" panose="02020603050405020304" pitchFamily="18" charset="0"/>
                <a:ea typeface="Calibri"/>
                <a:cs typeface="Times New Roman" panose="02020603050405020304" pitchFamily="18" charset="0"/>
              </a:rPr>
              <a:t>*Кількість навчальних годин на вивчення інтегрованих курсів визначає заклад освіти з урахуванням навчального навантаження, визначеного на відповідні навчальні предмети  </a:t>
            </a:r>
          </a:p>
          <a:p>
            <a:endParaRPr lang="ru-RU" dirty="0"/>
          </a:p>
        </p:txBody>
      </p:sp>
      <p:sp>
        <p:nvSpPr>
          <p:cNvPr id="3" name="Заголовок 2"/>
          <p:cNvSpPr>
            <a:spLocks noGrp="1"/>
          </p:cNvSpPr>
          <p:nvPr>
            <p:ph type="title"/>
          </p:nvPr>
        </p:nvSpPr>
        <p:spPr/>
        <p:txBody>
          <a:bodyPr>
            <a:normAutofit fontScale="90000"/>
          </a:bodyPr>
          <a:lstStyle/>
          <a:p>
            <a:pPr marL="274320" lvl="0" indent="-274320">
              <a:spcBef>
                <a:spcPct val="20000"/>
              </a:spcBef>
              <a:spcAft>
                <a:spcPts val="1000"/>
              </a:spcAft>
            </a:pPr>
            <a:r>
              <a:rPr lang="ru-RU" b="1" dirty="0" smtClean="0">
                <a:solidFill>
                  <a:schemeClr val="bg1"/>
                </a:solidFill>
                <a:ea typeface="Calibri"/>
                <a:cs typeface="Times New Roman"/>
              </a:rPr>
              <a:t>Рекомендована </a:t>
            </a:r>
            <a:r>
              <a:rPr lang="uk-UA" b="1" dirty="0" smtClean="0">
                <a:solidFill>
                  <a:schemeClr val="bg1"/>
                </a:solidFill>
                <a:ea typeface="Calibri"/>
                <a:cs typeface="Times New Roman"/>
              </a:rPr>
              <a:t>кількість годин на тиждень у класах</a:t>
            </a:r>
            <a:endParaRPr lang="ru-RU" dirty="0"/>
          </a:p>
        </p:txBody>
      </p:sp>
    </p:spTree>
    <p:extLst>
      <p:ext uri="{BB962C8B-B14F-4D97-AF65-F5344CB8AC3E}">
        <p14:creationId xmlns:p14="http://schemas.microsoft.com/office/powerpoint/2010/main" val="20236678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484784"/>
            <a:ext cx="8640960" cy="4248473"/>
          </a:xfrm>
        </p:spPr>
        <p:txBody>
          <a:bodyPr>
            <a:noAutofit/>
          </a:bodyPr>
          <a:lstStyle/>
          <a:p>
            <a:pPr marL="0" indent="0">
              <a:lnSpc>
                <a:spcPct val="115000"/>
              </a:lnSpc>
              <a:spcAft>
                <a:spcPts val="0"/>
              </a:spcAft>
              <a:buNone/>
            </a:pPr>
            <a:endParaRPr lang="ru-RU" sz="900" dirty="0">
              <a:latin typeface="Calibri"/>
              <a:ea typeface="Calibri"/>
              <a:cs typeface="Times New Roman"/>
            </a:endParaRPr>
          </a:p>
          <a:p>
            <a:pPr algn="just">
              <a:lnSpc>
                <a:spcPct val="115000"/>
              </a:lnSpc>
              <a:spcAft>
                <a:spcPts val="0"/>
              </a:spcAft>
            </a:pPr>
            <a:r>
              <a:rPr lang="uk-UA" sz="2000" dirty="0">
                <a:solidFill>
                  <a:schemeClr val="tx1"/>
                </a:solidFill>
                <a:latin typeface="Times New Roman" panose="02020603050405020304" pitchFamily="18" charset="0"/>
                <a:ea typeface="Calibri"/>
                <a:cs typeface="Times New Roman" panose="02020603050405020304" pitchFamily="18" charset="0"/>
              </a:rPr>
              <a:t>Робототехніка. 5-9 клас </a:t>
            </a:r>
            <a:endParaRPr lang="ru-RU" sz="2000" dirty="0">
              <a:solidFill>
                <a:schemeClr val="tx1"/>
              </a:solidFill>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uk-UA" sz="2000" dirty="0">
                <a:solidFill>
                  <a:schemeClr val="tx1"/>
                </a:solidFill>
                <a:latin typeface="Times New Roman" panose="02020603050405020304" pitchFamily="18" charset="0"/>
                <a:ea typeface="Calibri"/>
                <a:cs typeface="Times New Roman" panose="02020603050405020304" pitchFamily="18" charset="0"/>
              </a:rPr>
              <a:t>STEM. 5-9 клас</a:t>
            </a:r>
            <a:endParaRPr lang="ru-RU" sz="2000" dirty="0">
              <a:solidFill>
                <a:schemeClr val="tx1"/>
              </a:solidFill>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uk-UA" sz="2000" b="1" dirty="0">
                <a:solidFill>
                  <a:schemeClr val="tx1"/>
                </a:solidFill>
                <a:latin typeface="Times New Roman" panose="02020603050405020304" pitchFamily="18" charset="0"/>
                <a:ea typeface="Calibri"/>
                <a:cs typeface="Times New Roman" panose="02020603050405020304" pitchFamily="18" charset="0"/>
              </a:rPr>
              <a:t>Драматургія і театр. 5-9 клас</a:t>
            </a:r>
            <a:endParaRPr lang="ru-RU" sz="2000" dirty="0">
              <a:solidFill>
                <a:schemeClr val="tx1"/>
              </a:solidFill>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uk-UA" sz="2000" dirty="0">
                <a:solidFill>
                  <a:schemeClr val="tx1"/>
                </a:solidFill>
                <a:latin typeface="Times New Roman" panose="02020603050405020304" pitchFamily="18" charset="0"/>
                <a:ea typeface="Calibri"/>
                <a:cs typeface="Times New Roman" panose="02020603050405020304" pitchFamily="18" charset="0"/>
              </a:rPr>
              <a:t>Фізика та основи техніки. 7-9 клас </a:t>
            </a:r>
            <a:endParaRPr lang="ru-RU" sz="2000" dirty="0">
              <a:solidFill>
                <a:schemeClr val="tx1"/>
              </a:solidFill>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uk-UA" sz="2000" dirty="0">
                <a:solidFill>
                  <a:schemeClr val="tx1"/>
                </a:solidFill>
                <a:latin typeface="Times New Roman" panose="02020603050405020304" pitchFamily="18" charset="0"/>
                <a:ea typeface="Calibri"/>
                <a:cs typeface="Times New Roman" panose="02020603050405020304" pitchFamily="18" charset="0"/>
              </a:rPr>
              <a:t>Економіка і право. 9 клас</a:t>
            </a:r>
            <a:endParaRPr lang="ru-RU" sz="2000" dirty="0">
              <a:solidFill>
                <a:schemeClr val="tx1"/>
              </a:solidFill>
              <a:latin typeface="Times New Roman" panose="02020603050405020304" pitchFamily="18" charset="0"/>
              <a:ea typeface="Calibri"/>
              <a:cs typeface="Times New Roman" panose="02020603050405020304" pitchFamily="18" charset="0"/>
            </a:endParaRPr>
          </a:p>
          <a:p>
            <a:pPr marL="0" indent="0" algn="just">
              <a:lnSpc>
                <a:spcPct val="115000"/>
              </a:lnSpc>
              <a:spcAft>
                <a:spcPts val="0"/>
              </a:spcAft>
              <a:buNone/>
            </a:pPr>
            <a:endParaRPr lang="ru-RU" sz="2000" dirty="0">
              <a:solidFill>
                <a:schemeClr val="tx1"/>
              </a:solidFill>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uk-UA" sz="2000" dirty="0">
                <a:solidFill>
                  <a:schemeClr val="tx1"/>
                </a:solidFill>
                <a:latin typeface="Times New Roman" panose="02020603050405020304" pitchFamily="18" charset="0"/>
                <a:ea typeface="Calibri"/>
                <a:cs typeface="Times New Roman" panose="02020603050405020304" pitchFamily="18" charset="0"/>
              </a:rPr>
              <a:t>Включаються до навчального плану освітньої програми за вибором закладу освіти у межах загальної кількості годин, визначених типовим навчальним </a:t>
            </a:r>
            <a:r>
              <a:rPr lang="uk-UA" sz="2000" dirty="0" smtClean="0">
                <a:solidFill>
                  <a:schemeClr val="tx1"/>
                </a:solidFill>
                <a:latin typeface="Times New Roman" panose="02020603050405020304" pitchFamily="18" charset="0"/>
                <a:ea typeface="Calibri"/>
                <a:cs typeface="Times New Roman" panose="02020603050405020304" pitchFamily="18" charset="0"/>
              </a:rPr>
              <a:t>планом</a:t>
            </a:r>
            <a:endParaRPr lang="ru-RU" sz="2000" dirty="0">
              <a:solidFill>
                <a:schemeClr val="tx1"/>
              </a:solidFill>
              <a:latin typeface="Times New Roman" panose="02020603050405020304" pitchFamily="18" charset="0"/>
              <a:ea typeface="Calibri"/>
              <a:cs typeface="Times New Roman" panose="02020603050405020304" pitchFamily="18" charset="0"/>
            </a:endParaRPr>
          </a:p>
          <a:p>
            <a:pPr algn="just">
              <a:lnSpc>
                <a:spcPct val="115000"/>
              </a:lnSpc>
              <a:spcAft>
                <a:spcPts val="0"/>
              </a:spcAft>
            </a:pPr>
            <a:r>
              <a:rPr lang="uk-UA" sz="2000" dirty="0">
                <a:solidFill>
                  <a:schemeClr val="tx1"/>
                </a:solidFill>
                <a:latin typeface="Times New Roman" panose="02020603050405020304" pitchFamily="18" charset="0"/>
                <a:ea typeface="Calibri"/>
                <a:cs typeface="Times New Roman" panose="02020603050405020304" pitchFamily="18" charset="0"/>
              </a:rPr>
              <a:t>*Кількість навчальних годин на вивчення міжгалузевих інтегрованих курсів визначає заклад освіти з урахуванням навчального навантаження, визначеного на відповідні навчальні предмети  </a:t>
            </a:r>
            <a:endParaRPr lang="ru-RU" sz="2000" dirty="0">
              <a:solidFill>
                <a:schemeClr val="tx1"/>
              </a:solidFill>
              <a:latin typeface="Times New Roman" panose="02020603050405020304" pitchFamily="18" charset="0"/>
              <a:ea typeface="Calibri"/>
              <a:cs typeface="Times New Roman" panose="02020603050405020304" pitchFamily="18" charset="0"/>
            </a:endParaRPr>
          </a:p>
        </p:txBody>
      </p:sp>
      <p:sp>
        <p:nvSpPr>
          <p:cNvPr id="3" name="Заголовок 2"/>
          <p:cNvSpPr>
            <a:spLocks noGrp="1"/>
          </p:cNvSpPr>
          <p:nvPr>
            <p:ph type="title"/>
          </p:nvPr>
        </p:nvSpPr>
        <p:spPr/>
        <p:txBody>
          <a:bodyPr>
            <a:noAutofit/>
          </a:bodyPr>
          <a:lstStyle/>
          <a:p>
            <a:pPr marL="274320" lvl="0" indent="-274320">
              <a:lnSpc>
                <a:spcPct val="115000"/>
              </a:lnSpc>
              <a:spcBef>
                <a:spcPct val="20000"/>
              </a:spcBef>
            </a:pPr>
            <a:r>
              <a:rPr lang="en-US" sz="3200" b="1" dirty="0">
                <a:solidFill>
                  <a:srgbClr val="073E87"/>
                </a:solidFill>
                <a:latin typeface="Calibri"/>
                <a:ea typeface="Calibri"/>
                <a:cs typeface="Times New Roman"/>
              </a:rPr>
              <a:t/>
            </a:r>
            <a:br>
              <a:rPr lang="en-US" sz="3200" b="1" dirty="0">
                <a:solidFill>
                  <a:srgbClr val="073E87"/>
                </a:solidFill>
                <a:latin typeface="Calibri"/>
                <a:ea typeface="Calibri"/>
                <a:cs typeface="Times New Roman"/>
              </a:rPr>
            </a:br>
            <a:r>
              <a:rPr lang="uk-UA" sz="4000" b="1" dirty="0">
                <a:solidFill>
                  <a:schemeClr val="bg1"/>
                </a:solidFill>
                <a:ea typeface="Calibri"/>
                <a:cs typeface="Times New Roman"/>
              </a:rPr>
              <a:t>Міжгалузеві інтегровані курси* </a:t>
            </a:r>
            <a:r>
              <a:rPr lang="ru-RU" sz="4000" dirty="0">
                <a:solidFill>
                  <a:schemeClr val="bg1"/>
                </a:solidFill>
                <a:ea typeface="Calibri"/>
                <a:cs typeface="Times New Roman"/>
              </a:rPr>
              <a:t/>
            </a:r>
            <a:br>
              <a:rPr lang="ru-RU" sz="4000" dirty="0">
                <a:solidFill>
                  <a:schemeClr val="bg1"/>
                </a:solidFill>
                <a:ea typeface="Calibri"/>
                <a:cs typeface="Times New Roman"/>
              </a:rPr>
            </a:br>
            <a:endParaRPr lang="ru-RU" sz="4000" dirty="0">
              <a:solidFill>
                <a:schemeClr val="bg1"/>
              </a:solidFill>
            </a:endParaRPr>
          </a:p>
        </p:txBody>
      </p:sp>
    </p:spTree>
    <p:extLst>
      <p:ext uri="{BB962C8B-B14F-4D97-AF65-F5344CB8AC3E}">
        <p14:creationId xmlns:p14="http://schemas.microsoft.com/office/powerpoint/2010/main" val="24569069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3" y="1916832"/>
            <a:ext cx="8064896" cy="4209331"/>
          </a:xfrm>
        </p:spPr>
        <p:txBody>
          <a:bodyPr>
            <a:normAutofit/>
          </a:bodyPr>
          <a:lstStyle/>
          <a:p>
            <a:pPr algn="just"/>
            <a:r>
              <a:rPr lang="uk-UA" sz="3600" dirty="0" smtClean="0">
                <a:solidFill>
                  <a:schemeClr val="tx1"/>
                </a:solidFill>
                <a:latin typeface="Times New Roman" panose="02020603050405020304" pitchFamily="18" charset="0"/>
                <a:cs typeface="Times New Roman" panose="02020603050405020304" pitchFamily="18" charset="0"/>
              </a:rPr>
              <a:t>Програма для закладів загальної середньої освіти </a:t>
            </a:r>
          </a:p>
          <a:p>
            <a:pPr algn="just"/>
            <a:r>
              <a:rPr lang="uk-UA" sz="3600" b="1" dirty="0" smtClean="0">
                <a:solidFill>
                  <a:schemeClr val="tx1"/>
                </a:solidFill>
                <a:latin typeface="Times New Roman" panose="02020603050405020304" pitchFamily="18" charset="0"/>
                <a:cs typeface="Times New Roman" panose="02020603050405020304" pitchFamily="18" charset="0"/>
              </a:rPr>
              <a:t>Цикл: </a:t>
            </a:r>
            <a:r>
              <a:rPr lang="uk-UA" sz="3600" dirty="0" smtClean="0">
                <a:solidFill>
                  <a:schemeClr val="tx1"/>
                </a:solidFill>
                <a:latin typeface="Times New Roman" panose="02020603050405020304" pitchFamily="18" charset="0"/>
                <a:cs typeface="Times New Roman" panose="02020603050405020304" pitchFamily="18" charset="0"/>
              </a:rPr>
              <a:t>адаптаційний, 5-6 класи </a:t>
            </a:r>
          </a:p>
          <a:p>
            <a:pPr algn="just"/>
            <a:r>
              <a:rPr lang="uk-UA" sz="3600" b="1" dirty="0" smtClean="0">
                <a:solidFill>
                  <a:schemeClr val="tx1"/>
                </a:solidFill>
                <a:latin typeface="Times New Roman" panose="02020603050405020304" pitchFamily="18" charset="0"/>
                <a:cs typeface="Times New Roman" panose="02020603050405020304" pitchFamily="18" charset="0"/>
              </a:rPr>
              <a:t>Галузь: </a:t>
            </a:r>
            <a:r>
              <a:rPr lang="uk-UA" sz="3600" dirty="0" smtClean="0">
                <a:solidFill>
                  <a:schemeClr val="tx1"/>
                </a:solidFill>
                <a:latin typeface="Times New Roman" panose="02020603050405020304" pitchFamily="18" charset="0"/>
                <a:cs typeface="Times New Roman" panose="02020603050405020304" pitchFamily="18" charset="0"/>
              </a:rPr>
              <a:t>мовно-літературна </a:t>
            </a:r>
          </a:p>
          <a:p>
            <a:pPr algn="just"/>
            <a:r>
              <a:rPr lang="uk-UA" sz="3600" b="1" dirty="0" smtClean="0">
                <a:solidFill>
                  <a:schemeClr val="tx1"/>
                </a:solidFill>
                <a:latin typeface="Times New Roman" panose="02020603050405020304" pitchFamily="18" charset="0"/>
                <a:cs typeface="Times New Roman" panose="02020603050405020304" pitchFamily="18" charset="0"/>
              </a:rPr>
              <a:t>Кількість годин: </a:t>
            </a:r>
            <a:r>
              <a:rPr lang="uk-UA" sz="3600" dirty="0" smtClean="0">
                <a:solidFill>
                  <a:schemeClr val="tx1"/>
                </a:solidFill>
                <a:latin typeface="Times New Roman" panose="02020603050405020304" pitchFamily="18" charset="0"/>
                <a:cs typeface="Times New Roman" panose="02020603050405020304" pitchFamily="18" charset="0"/>
              </a:rPr>
              <a:t>рекомендована 4 години на тиждень</a:t>
            </a:r>
            <a:endParaRPr lang="uk-UA" sz="3600"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normAutofit/>
          </a:bodyPr>
          <a:lstStyle/>
          <a:p>
            <a:r>
              <a:rPr lang="ru-RU" sz="3200" b="1" dirty="0">
                <a:solidFill>
                  <a:schemeClr val="bg1"/>
                </a:solidFill>
                <a:ea typeface="+mn-ea"/>
                <a:cs typeface="+mn-cs"/>
              </a:rPr>
              <a:t>УКРАЇНСЬКА МОВА</a:t>
            </a:r>
            <a:endParaRPr lang="ru-RU" sz="3200" b="1" dirty="0">
              <a:solidFill>
                <a:schemeClr val="bg1"/>
              </a:solidFill>
            </a:endParaRPr>
          </a:p>
        </p:txBody>
      </p:sp>
    </p:spTree>
    <p:extLst>
      <p:ext uri="{BB962C8B-B14F-4D97-AF65-F5344CB8AC3E}">
        <p14:creationId xmlns:p14="http://schemas.microsoft.com/office/powerpoint/2010/main" val="19119578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988840"/>
            <a:ext cx="8712967" cy="4137323"/>
          </a:xfrm>
        </p:spPr>
        <p:txBody>
          <a:bodyPr>
            <a:normAutofit/>
          </a:bodyPr>
          <a:lstStyle/>
          <a:p>
            <a:pPr algn="just"/>
            <a:r>
              <a:rPr lang="ru-RU" sz="2800" b="1" dirty="0">
                <a:solidFill>
                  <a:schemeClr val="tx1"/>
                </a:solidFill>
              </a:rPr>
              <a:t>Н.Б. Голуб, </a:t>
            </a:r>
            <a:r>
              <a:rPr lang="uk-UA" sz="2800" dirty="0" smtClean="0">
                <a:solidFill>
                  <a:schemeClr val="tx1"/>
                </a:solidFill>
              </a:rPr>
              <a:t>доктор педагогічних наук, професор, головний науковий співробітник відділу навчання української мови та літератури Інституту педагогіки НАПН України; </a:t>
            </a:r>
            <a:r>
              <a:rPr lang="uk-UA" sz="2800" dirty="0" err="1" smtClean="0">
                <a:solidFill>
                  <a:schemeClr val="tx1"/>
                </a:solidFill>
              </a:rPr>
              <a:t>ел</a:t>
            </a:r>
            <a:r>
              <a:rPr lang="uk-UA" sz="2800" dirty="0" smtClean="0">
                <a:solidFill>
                  <a:schemeClr val="tx1"/>
                </a:solidFill>
              </a:rPr>
              <a:t>. скринька</a:t>
            </a:r>
            <a:r>
              <a:rPr lang="ru-RU" sz="2800" dirty="0" smtClean="0">
                <a:solidFill>
                  <a:schemeClr val="tx1"/>
                </a:solidFill>
              </a:rPr>
              <a:t>: </a:t>
            </a:r>
            <a:r>
              <a:rPr lang="en-US" sz="2800" u="sng" dirty="0" smtClean="0">
                <a:solidFill>
                  <a:schemeClr val="tx1"/>
                </a:solidFill>
                <a:hlinkClick r:id="rId2"/>
              </a:rPr>
              <a:t>olnazir_777@ukr.net</a:t>
            </a:r>
            <a:endParaRPr lang="uk-UA" sz="2800" u="sng" dirty="0" smtClean="0">
              <a:solidFill>
                <a:schemeClr val="tx1"/>
              </a:solidFill>
            </a:endParaRPr>
          </a:p>
          <a:p>
            <a:pPr algn="just"/>
            <a:r>
              <a:rPr lang="en-US" sz="2800" u="sng" dirty="0" smtClean="0">
                <a:solidFill>
                  <a:schemeClr val="tx1"/>
                </a:solidFill>
              </a:rPr>
              <a:t> </a:t>
            </a:r>
            <a:r>
              <a:rPr lang="uk-UA" sz="2800" b="1" dirty="0" smtClean="0">
                <a:solidFill>
                  <a:schemeClr val="tx1"/>
                </a:solidFill>
              </a:rPr>
              <a:t>О.М. Горошкіна, </a:t>
            </a:r>
            <a:r>
              <a:rPr lang="uk-UA" sz="2800" dirty="0" smtClean="0">
                <a:solidFill>
                  <a:schemeClr val="tx1"/>
                </a:solidFill>
              </a:rPr>
              <a:t>доктор педагогічних наук, професор, завідувачка відділу навчання української мови та літератури Інституту педагогіки НАПН України; </a:t>
            </a:r>
            <a:r>
              <a:rPr lang="uk-UA" sz="2800" dirty="0" err="1" smtClean="0">
                <a:solidFill>
                  <a:schemeClr val="tx1"/>
                </a:solidFill>
              </a:rPr>
              <a:t>ел</a:t>
            </a:r>
            <a:r>
              <a:rPr lang="uk-UA" sz="2800" dirty="0" smtClean="0">
                <a:solidFill>
                  <a:schemeClr val="tx1"/>
                </a:solidFill>
              </a:rPr>
              <a:t>. скринька</a:t>
            </a:r>
            <a:r>
              <a:rPr lang="ru-RU" sz="2800" dirty="0" smtClean="0">
                <a:solidFill>
                  <a:schemeClr val="tx1"/>
                </a:solidFill>
              </a:rPr>
              <a:t>: </a:t>
            </a:r>
            <a:r>
              <a:rPr lang="en-US" sz="2800" u="sng" dirty="0" smtClean="0">
                <a:solidFill>
                  <a:schemeClr val="tx1"/>
                </a:solidFill>
                <a:hlinkClick r:id="rId3"/>
              </a:rPr>
              <a:t>olenagoroshkina@gmail.com</a:t>
            </a:r>
            <a:endParaRPr lang="uk-UA" sz="2800" u="sng" dirty="0" smtClean="0">
              <a:solidFill>
                <a:schemeClr val="tx1"/>
              </a:solidFill>
            </a:endParaRPr>
          </a:p>
          <a:p>
            <a:pPr marL="0" indent="0" algn="just">
              <a:buNone/>
            </a:pPr>
            <a:endParaRPr lang="ru-RU" sz="2800" u="sng" dirty="0">
              <a:solidFill>
                <a:schemeClr val="tx1"/>
              </a:solidFill>
            </a:endParaRPr>
          </a:p>
        </p:txBody>
      </p:sp>
      <p:sp>
        <p:nvSpPr>
          <p:cNvPr id="3" name="Заголовок 2"/>
          <p:cNvSpPr>
            <a:spLocks noGrp="1"/>
          </p:cNvSpPr>
          <p:nvPr>
            <p:ph type="title"/>
          </p:nvPr>
        </p:nvSpPr>
        <p:spPr/>
        <p:txBody>
          <a:bodyPr/>
          <a:lstStyle/>
          <a:p>
            <a:r>
              <a:rPr lang="uk-UA" b="1" dirty="0">
                <a:solidFill>
                  <a:schemeClr val="bg1"/>
                </a:solidFill>
              </a:rPr>
              <a:t>Автори</a:t>
            </a:r>
            <a:endParaRPr lang="ru-RU" b="1" dirty="0">
              <a:solidFill>
                <a:schemeClr val="bg1"/>
              </a:solidFill>
            </a:endParaRPr>
          </a:p>
        </p:txBody>
      </p:sp>
    </p:spTree>
    <p:extLst>
      <p:ext uri="{BB962C8B-B14F-4D97-AF65-F5344CB8AC3E}">
        <p14:creationId xmlns:p14="http://schemas.microsoft.com/office/powerpoint/2010/main" val="256378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algn="just"/>
            <a:r>
              <a:rPr lang="uk-UA" sz="3200" dirty="0" smtClean="0">
                <a:solidFill>
                  <a:schemeClr val="tx1"/>
                </a:solidFill>
              </a:rPr>
              <a:t>Структура програми концентрично-спіральна, що забезпечує поступове розширення й поглиблення мовних знань, системне, а не епізодичне набуття пізнавального досвіду.</a:t>
            </a:r>
            <a:endParaRPr lang="uk-UA" sz="3200" dirty="0">
              <a:solidFill>
                <a:schemeClr val="tx1"/>
              </a:solidFill>
            </a:endParaRPr>
          </a:p>
        </p:txBody>
      </p:sp>
      <p:sp>
        <p:nvSpPr>
          <p:cNvPr id="3" name="Заголовок 2"/>
          <p:cNvSpPr>
            <a:spLocks noGrp="1"/>
          </p:cNvSpPr>
          <p:nvPr>
            <p:ph type="title"/>
          </p:nvPr>
        </p:nvSpPr>
        <p:spPr/>
        <p:txBody>
          <a:bodyPr>
            <a:normAutofit fontScale="90000"/>
          </a:bodyPr>
          <a:lstStyle/>
          <a:p>
            <a:r>
              <a:rPr lang="uk-UA" sz="4000" b="1" dirty="0">
                <a:solidFill>
                  <a:schemeClr val="bg1"/>
                </a:solidFill>
              </a:rPr>
              <a:t>Українська мова </a:t>
            </a:r>
            <a:r>
              <a:rPr lang="uk-UA" sz="4000" b="1" dirty="0" smtClean="0">
                <a:solidFill>
                  <a:schemeClr val="bg1"/>
                </a:solidFill>
              </a:rPr>
              <a:t/>
            </a:r>
            <a:br>
              <a:rPr lang="uk-UA" sz="4000" b="1" dirty="0" smtClean="0">
                <a:solidFill>
                  <a:schemeClr val="bg1"/>
                </a:solidFill>
              </a:rPr>
            </a:br>
            <a:r>
              <a:rPr lang="uk-UA" sz="4000" b="1" dirty="0" smtClean="0">
                <a:solidFill>
                  <a:schemeClr val="bg1"/>
                </a:solidFill>
              </a:rPr>
              <a:t>(</a:t>
            </a:r>
            <a:r>
              <a:rPr lang="uk-UA" sz="4000" b="1" dirty="0">
                <a:solidFill>
                  <a:schemeClr val="bg1"/>
                </a:solidFill>
              </a:rPr>
              <a:t>Голуб, Горошкіна)</a:t>
            </a:r>
            <a:endParaRPr lang="ru-RU" b="1" dirty="0">
              <a:solidFill>
                <a:schemeClr val="bg1"/>
              </a:solidFill>
            </a:endParaRPr>
          </a:p>
        </p:txBody>
      </p:sp>
    </p:spTree>
    <p:extLst>
      <p:ext uri="{BB962C8B-B14F-4D97-AF65-F5344CB8AC3E}">
        <p14:creationId xmlns:p14="http://schemas.microsoft.com/office/powerpoint/2010/main" val="31309105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844824"/>
            <a:ext cx="8712968" cy="4353347"/>
          </a:xfrm>
        </p:spPr>
        <p:txBody>
          <a:bodyPr>
            <a:noAutofit/>
          </a:bodyPr>
          <a:lstStyle/>
          <a:p>
            <a:pPr algn="just"/>
            <a:r>
              <a:rPr lang="ru-RU" sz="2800" b="1" dirty="0">
                <a:solidFill>
                  <a:schemeClr val="tx1"/>
                </a:solidFill>
              </a:rPr>
              <a:t>Вертикаль</a:t>
            </a:r>
            <a:r>
              <a:rPr lang="ru-RU" sz="2800" dirty="0">
                <a:solidFill>
                  <a:schemeClr val="tx1"/>
                </a:solidFill>
              </a:rPr>
              <a:t> у </a:t>
            </a:r>
            <a:r>
              <a:rPr lang="uk-UA" sz="2800" dirty="0" smtClean="0">
                <a:solidFill>
                  <a:schemeClr val="tx1"/>
                </a:solidFill>
              </a:rPr>
              <a:t>структурі програми </a:t>
            </a:r>
            <a:r>
              <a:rPr lang="ru-RU" sz="2800" dirty="0" smtClean="0">
                <a:solidFill>
                  <a:schemeClr val="tx1"/>
                </a:solidFill>
              </a:rPr>
              <a:t>представлена </a:t>
            </a:r>
            <a:r>
              <a:rPr lang="uk-UA" sz="2800" dirty="0" smtClean="0">
                <a:solidFill>
                  <a:schemeClr val="tx1"/>
                </a:solidFill>
              </a:rPr>
              <a:t>трьома ключовими </a:t>
            </a:r>
            <a:r>
              <a:rPr lang="ru-RU" sz="2800" dirty="0" smtClean="0">
                <a:solidFill>
                  <a:schemeClr val="tx1"/>
                </a:solidFill>
              </a:rPr>
              <a:t>компонентами </a:t>
            </a:r>
            <a:endParaRPr lang="en-US" sz="2800" dirty="0">
              <a:solidFill>
                <a:schemeClr val="tx1"/>
              </a:solidFill>
            </a:endParaRPr>
          </a:p>
          <a:p>
            <a:r>
              <a:rPr lang="en-US" sz="2800" dirty="0">
                <a:solidFill>
                  <a:schemeClr val="tx1"/>
                </a:solidFill>
              </a:rPr>
              <a:t>1</a:t>
            </a:r>
            <a:r>
              <a:rPr lang="uk-UA" sz="2800" dirty="0">
                <a:solidFill>
                  <a:schemeClr val="tx1"/>
                </a:solidFill>
              </a:rPr>
              <a:t>.</a:t>
            </a:r>
            <a:r>
              <a:rPr lang="ru-RU" sz="2800" dirty="0" smtClean="0">
                <a:solidFill>
                  <a:schemeClr val="tx1"/>
                </a:solidFill>
              </a:rPr>
              <a:t>«</a:t>
            </a:r>
            <a:r>
              <a:rPr lang="uk-UA" sz="2800" dirty="0" smtClean="0">
                <a:solidFill>
                  <a:schemeClr val="tx1"/>
                </a:solidFill>
              </a:rPr>
              <a:t>Очікувані результати</a:t>
            </a:r>
            <a:r>
              <a:rPr lang="ru-RU" sz="2800" dirty="0" smtClean="0">
                <a:solidFill>
                  <a:schemeClr val="tx1"/>
                </a:solidFill>
              </a:rPr>
              <a:t>» </a:t>
            </a:r>
            <a:r>
              <a:rPr lang="uk-UA" sz="2800" dirty="0" smtClean="0">
                <a:solidFill>
                  <a:schemeClr val="tx1"/>
                </a:solidFill>
              </a:rPr>
              <a:t> </a:t>
            </a:r>
            <a:endParaRPr lang="en-US" sz="2800" dirty="0">
              <a:solidFill>
                <a:schemeClr val="tx1"/>
              </a:solidFill>
            </a:endParaRPr>
          </a:p>
          <a:p>
            <a:r>
              <a:rPr lang="ru-RU" sz="2800" dirty="0">
                <a:solidFill>
                  <a:schemeClr val="tx1"/>
                </a:solidFill>
              </a:rPr>
              <a:t>2.«Зміст </a:t>
            </a:r>
            <a:r>
              <a:rPr lang="uk-UA" sz="2800" dirty="0" smtClean="0">
                <a:solidFill>
                  <a:schemeClr val="tx1"/>
                </a:solidFill>
              </a:rPr>
              <a:t>навчального</a:t>
            </a:r>
            <a:r>
              <a:rPr lang="ru-RU" sz="2800" dirty="0" smtClean="0">
                <a:solidFill>
                  <a:schemeClr val="tx1"/>
                </a:solidFill>
              </a:rPr>
              <a:t> </a:t>
            </a:r>
            <a:r>
              <a:rPr lang="ru-RU" sz="2800" dirty="0">
                <a:solidFill>
                  <a:schemeClr val="tx1"/>
                </a:solidFill>
              </a:rPr>
              <a:t>предмета»  </a:t>
            </a:r>
            <a:endParaRPr lang="en-US" sz="2800" dirty="0">
              <a:solidFill>
                <a:schemeClr val="tx1"/>
              </a:solidFill>
            </a:endParaRPr>
          </a:p>
          <a:p>
            <a:r>
              <a:rPr lang="ru-RU" sz="2800" dirty="0">
                <a:solidFill>
                  <a:schemeClr val="tx1"/>
                </a:solidFill>
              </a:rPr>
              <a:t>3.«Види </a:t>
            </a:r>
            <a:r>
              <a:rPr lang="uk-UA" sz="2800" dirty="0" smtClean="0">
                <a:solidFill>
                  <a:schemeClr val="tx1"/>
                </a:solidFill>
              </a:rPr>
              <a:t>навчальної діяльності</a:t>
            </a:r>
            <a:r>
              <a:rPr lang="ru-RU" sz="2800" dirty="0" smtClean="0">
                <a:solidFill>
                  <a:schemeClr val="tx1"/>
                </a:solidFill>
              </a:rPr>
              <a:t>»  </a:t>
            </a:r>
            <a:endParaRPr lang="en-US" sz="2800" dirty="0">
              <a:solidFill>
                <a:schemeClr val="tx1"/>
              </a:solidFill>
            </a:endParaRPr>
          </a:p>
          <a:p>
            <a:r>
              <a:rPr lang="ru-RU" sz="2800" dirty="0">
                <a:solidFill>
                  <a:schemeClr val="tx1"/>
                </a:solidFill>
              </a:rPr>
              <a:t>а </a:t>
            </a:r>
            <a:r>
              <a:rPr lang="ru-RU" sz="2800" b="1" dirty="0">
                <a:solidFill>
                  <a:schemeClr val="tx1"/>
                </a:solidFill>
              </a:rPr>
              <a:t>горизонталь</a:t>
            </a:r>
            <a:r>
              <a:rPr lang="ru-RU" sz="2800" dirty="0">
                <a:solidFill>
                  <a:schemeClr val="tx1"/>
                </a:solidFill>
              </a:rPr>
              <a:t> – </a:t>
            </a:r>
            <a:r>
              <a:rPr lang="uk-UA" sz="2800" dirty="0" smtClean="0">
                <a:solidFill>
                  <a:schemeClr val="tx1"/>
                </a:solidFill>
              </a:rPr>
              <a:t>трьома змістовими лініями</a:t>
            </a:r>
          </a:p>
          <a:p>
            <a:r>
              <a:rPr lang="uk-UA" sz="2800" dirty="0" smtClean="0">
                <a:solidFill>
                  <a:schemeClr val="tx1"/>
                </a:solidFill>
              </a:rPr>
              <a:t> мовною</a:t>
            </a:r>
          </a:p>
          <a:p>
            <a:r>
              <a:rPr lang="uk-UA" sz="2800" dirty="0" smtClean="0">
                <a:solidFill>
                  <a:schemeClr val="tx1"/>
                </a:solidFill>
              </a:rPr>
              <a:t> мовленнєвою </a:t>
            </a:r>
          </a:p>
          <a:p>
            <a:r>
              <a:rPr lang="uk-UA" sz="2800" dirty="0" smtClean="0">
                <a:solidFill>
                  <a:schemeClr val="tx1"/>
                </a:solidFill>
              </a:rPr>
              <a:t> соціокультурною</a:t>
            </a:r>
            <a:endParaRPr lang="uk-UA" sz="2800" dirty="0">
              <a:solidFill>
                <a:schemeClr val="tx1"/>
              </a:solidFill>
            </a:endParaRPr>
          </a:p>
        </p:txBody>
      </p:sp>
      <p:sp>
        <p:nvSpPr>
          <p:cNvPr id="3" name="Заголовок 2"/>
          <p:cNvSpPr>
            <a:spLocks noGrp="1"/>
          </p:cNvSpPr>
          <p:nvPr>
            <p:ph type="title"/>
          </p:nvPr>
        </p:nvSpPr>
        <p:spPr/>
        <p:txBody>
          <a:bodyPr>
            <a:normAutofit fontScale="90000"/>
          </a:bodyPr>
          <a:lstStyle/>
          <a:p>
            <a:r>
              <a:rPr lang="uk-UA" sz="4000" b="1" dirty="0">
                <a:solidFill>
                  <a:schemeClr val="bg1"/>
                </a:solidFill>
              </a:rPr>
              <a:t>Українська мова </a:t>
            </a:r>
            <a:r>
              <a:rPr lang="uk-UA" sz="4000" b="1" dirty="0" smtClean="0">
                <a:solidFill>
                  <a:schemeClr val="bg1"/>
                </a:solidFill>
              </a:rPr>
              <a:t/>
            </a:r>
            <a:br>
              <a:rPr lang="uk-UA" sz="4000" b="1" dirty="0" smtClean="0">
                <a:solidFill>
                  <a:schemeClr val="bg1"/>
                </a:solidFill>
              </a:rPr>
            </a:br>
            <a:r>
              <a:rPr lang="uk-UA" sz="4000" b="1" dirty="0" smtClean="0">
                <a:solidFill>
                  <a:schemeClr val="bg1"/>
                </a:solidFill>
              </a:rPr>
              <a:t>(</a:t>
            </a:r>
            <a:r>
              <a:rPr lang="uk-UA" sz="4000" b="1" dirty="0">
                <a:solidFill>
                  <a:schemeClr val="bg1"/>
                </a:solidFill>
              </a:rPr>
              <a:t>Голуб, Горошкіна)</a:t>
            </a:r>
            <a:endParaRPr lang="ru-RU" b="1" dirty="0">
              <a:solidFill>
                <a:schemeClr val="bg1"/>
              </a:solidFill>
            </a:endParaRPr>
          </a:p>
        </p:txBody>
      </p:sp>
    </p:spTree>
    <p:extLst>
      <p:ext uri="{BB962C8B-B14F-4D97-AF65-F5344CB8AC3E}">
        <p14:creationId xmlns:p14="http://schemas.microsoft.com/office/powerpoint/2010/main" val="41605444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2420888"/>
            <a:ext cx="8424936" cy="3450696"/>
          </a:xfrm>
        </p:spPr>
        <p:txBody>
          <a:bodyPr/>
          <a:lstStyle/>
          <a:p>
            <a:pPr lvl="0">
              <a:buClr>
                <a:srgbClr val="31B6FD"/>
              </a:buClr>
            </a:pPr>
            <a:r>
              <a:rPr lang="ru-RU" dirty="0">
                <a:solidFill>
                  <a:srgbClr val="073E87"/>
                </a:solidFill>
              </a:rPr>
              <a:t> </a:t>
            </a:r>
            <a:r>
              <a:rPr lang="uk-UA" sz="3600" dirty="0" smtClean="0">
                <a:solidFill>
                  <a:schemeClr val="tx1"/>
                </a:solidFill>
              </a:rPr>
              <a:t>Змістовий компонент програми поділено на блоки: </a:t>
            </a:r>
          </a:p>
          <a:p>
            <a:pPr lvl="0">
              <a:buClr>
                <a:srgbClr val="31B6FD"/>
              </a:buClr>
            </a:pPr>
            <a:r>
              <a:rPr lang="uk-UA" sz="3600" dirty="0" smtClean="0">
                <a:solidFill>
                  <a:schemeClr val="tx1"/>
                </a:solidFill>
              </a:rPr>
              <a:t>предметний</a:t>
            </a:r>
          </a:p>
          <a:p>
            <a:pPr lvl="0">
              <a:buClr>
                <a:srgbClr val="31B6FD"/>
              </a:buClr>
            </a:pPr>
            <a:r>
              <a:rPr lang="uk-UA" sz="3600" dirty="0" smtClean="0">
                <a:solidFill>
                  <a:schemeClr val="tx1"/>
                </a:solidFill>
              </a:rPr>
              <a:t> метапредметний </a:t>
            </a:r>
          </a:p>
          <a:p>
            <a:pPr lvl="0">
              <a:buClr>
                <a:srgbClr val="31B6FD"/>
              </a:buClr>
            </a:pPr>
            <a:r>
              <a:rPr lang="uk-UA" sz="3600" dirty="0" smtClean="0">
                <a:solidFill>
                  <a:schemeClr val="tx1"/>
                </a:solidFill>
              </a:rPr>
              <a:t>й компетентнісний  </a:t>
            </a:r>
          </a:p>
          <a:p>
            <a:endParaRPr lang="ru-RU" dirty="0"/>
          </a:p>
        </p:txBody>
      </p:sp>
      <p:sp>
        <p:nvSpPr>
          <p:cNvPr id="3" name="Заголовок 2"/>
          <p:cNvSpPr>
            <a:spLocks noGrp="1"/>
          </p:cNvSpPr>
          <p:nvPr>
            <p:ph type="title"/>
          </p:nvPr>
        </p:nvSpPr>
        <p:spPr/>
        <p:txBody>
          <a:bodyPr>
            <a:noAutofit/>
          </a:bodyPr>
          <a:lstStyle/>
          <a:p>
            <a:r>
              <a:rPr lang="uk-UA" b="1" dirty="0">
                <a:solidFill>
                  <a:schemeClr val="bg1"/>
                </a:solidFill>
              </a:rPr>
              <a:t>Українська </a:t>
            </a:r>
            <a:r>
              <a:rPr lang="uk-UA" b="1" dirty="0" smtClean="0">
                <a:solidFill>
                  <a:schemeClr val="bg1"/>
                </a:solidFill>
              </a:rPr>
              <a:t>мова</a:t>
            </a:r>
            <a:br>
              <a:rPr lang="uk-UA" b="1" dirty="0" smtClean="0">
                <a:solidFill>
                  <a:schemeClr val="bg1"/>
                </a:solidFill>
              </a:rPr>
            </a:br>
            <a:r>
              <a:rPr lang="uk-UA" b="1" dirty="0" smtClean="0">
                <a:solidFill>
                  <a:schemeClr val="bg1"/>
                </a:solidFill>
              </a:rPr>
              <a:t> </a:t>
            </a:r>
            <a:r>
              <a:rPr lang="uk-UA" b="1" dirty="0">
                <a:solidFill>
                  <a:schemeClr val="bg1"/>
                </a:solidFill>
              </a:rPr>
              <a:t>(Голуб, Горошкіна)</a:t>
            </a:r>
            <a:endParaRPr lang="ru-RU" b="1" dirty="0">
              <a:solidFill>
                <a:schemeClr val="bg1"/>
              </a:solidFill>
            </a:endParaRPr>
          </a:p>
        </p:txBody>
      </p:sp>
    </p:spTree>
    <p:extLst>
      <p:ext uri="{BB962C8B-B14F-4D97-AF65-F5344CB8AC3E}">
        <p14:creationId xmlns:p14="http://schemas.microsoft.com/office/powerpoint/2010/main" val="31890134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2060848"/>
            <a:ext cx="8712968" cy="4536504"/>
          </a:xfrm>
        </p:spPr>
        <p:txBody>
          <a:bodyPr>
            <a:normAutofit fontScale="92500" lnSpcReduction="10000"/>
          </a:bodyPr>
          <a:lstStyle/>
          <a:p>
            <a:pPr algn="just"/>
            <a:r>
              <a:rPr lang="uk-UA" b="1" dirty="0" smtClean="0">
                <a:solidFill>
                  <a:schemeClr val="tx1"/>
                </a:solidFill>
              </a:rPr>
              <a:t>Предметний блок </a:t>
            </a:r>
            <a:r>
              <a:rPr lang="uk-UA" dirty="0" smtClean="0">
                <a:solidFill>
                  <a:schemeClr val="tx1"/>
                </a:solidFill>
              </a:rPr>
              <a:t>(мовна змістова лінія) передбачає знання розділів мови як системи, мовних одиниць усіх рівнів, їхні характерні ознаки та функції в мовленні; мови як відображення картини світу; мовної норми та її динамічності; різних типів помилок; засобів виразності, формування відповідних умінь і досягнення предметних результатів.</a:t>
            </a:r>
          </a:p>
          <a:p>
            <a:pPr algn="just"/>
            <a:r>
              <a:rPr lang="uk-UA" dirty="0" smtClean="0">
                <a:solidFill>
                  <a:schemeClr val="tx1"/>
                </a:solidFill>
              </a:rPr>
              <a:t> </a:t>
            </a:r>
            <a:r>
              <a:rPr lang="uk-UA" b="1" dirty="0" smtClean="0">
                <a:solidFill>
                  <a:schemeClr val="tx1"/>
                </a:solidFill>
              </a:rPr>
              <a:t>Метапредметний </a:t>
            </a:r>
            <a:r>
              <a:rPr lang="uk-UA" dirty="0" smtClean="0">
                <a:solidFill>
                  <a:schemeClr val="tx1"/>
                </a:solidFill>
              </a:rPr>
              <a:t>блок (мовленнєва змістова лінія) орієнтує на знання відомостей про </a:t>
            </a:r>
            <a:r>
              <a:rPr lang="uk-UA" b="1" dirty="0" smtClean="0">
                <a:solidFill>
                  <a:schemeClr val="tx1"/>
                </a:solidFill>
              </a:rPr>
              <a:t>інформацію, текст, </a:t>
            </a:r>
            <a:r>
              <a:rPr lang="uk-UA" dirty="0" smtClean="0">
                <a:solidFill>
                  <a:schemeClr val="tx1"/>
                </a:solidFill>
              </a:rPr>
              <a:t>комунікацію й мовленнєві жанри, формування відповідних умінь і досягнення метапредметних результатів. </a:t>
            </a:r>
          </a:p>
          <a:p>
            <a:pPr algn="just"/>
            <a:r>
              <a:rPr lang="uk-UA" b="1" dirty="0" smtClean="0">
                <a:solidFill>
                  <a:schemeClr val="tx1"/>
                </a:solidFill>
              </a:rPr>
              <a:t>Компетентнісний</a:t>
            </a:r>
            <a:r>
              <a:rPr lang="uk-UA" dirty="0" smtClean="0">
                <a:solidFill>
                  <a:schemeClr val="tx1"/>
                </a:solidFill>
              </a:rPr>
              <a:t> блок (соціокультурна змістова лінія) спрямовує діяльність суб’єктів освітньої діяльності на формування ключових компетентностей і досягнення особистісних результатів.</a:t>
            </a:r>
            <a:endParaRPr lang="uk-UA" dirty="0">
              <a:solidFill>
                <a:schemeClr val="tx1"/>
              </a:solidFill>
            </a:endParaRPr>
          </a:p>
        </p:txBody>
      </p:sp>
      <p:sp>
        <p:nvSpPr>
          <p:cNvPr id="3" name="Заголовок 2"/>
          <p:cNvSpPr>
            <a:spLocks noGrp="1"/>
          </p:cNvSpPr>
          <p:nvPr>
            <p:ph type="title"/>
          </p:nvPr>
        </p:nvSpPr>
        <p:spPr/>
        <p:txBody>
          <a:bodyPr>
            <a:noAutofit/>
          </a:bodyPr>
          <a:lstStyle/>
          <a:p>
            <a:r>
              <a:rPr lang="uk-UA" b="1" dirty="0">
                <a:solidFill>
                  <a:schemeClr val="bg1"/>
                </a:solidFill>
              </a:rPr>
              <a:t>Українська мова </a:t>
            </a:r>
            <a:r>
              <a:rPr lang="uk-UA" b="1" dirty="0" smtClean="0">
                <a:solidFill>
                  <a:schemeClr val="bg1"/>
                </a:solidFill>
              </a:rPr>
              <a:t/>
            </a:r>
            <a:br>
              <a:rPr lang="uk-UA" b="1" dirty="0" smtClean="0">
                <a:solidFill>
                  <a:schemeClr val="bg1"/>
                </a:solidFill>
              </a:rPr>
            </a:br>
            <a:r>
              <a:rPr lang="uk-UA" b="1" dirty="0" smtClean="0">
                <a:solidFill>
                  <a:schemeClr val="bg1"/>
                </a:solidFill>
              </a:rPr>
              <a:t>(</a:t>
            </a:r>
            <a:r>
              <a:rPr lang="uk-UA" b="1" dirty="0">
                <a:solidFill>
                  <a:schemeClr val="bg1"/>
                </a:solidFill>
              </a:rPr>
              <a:t>Голуб, Горошкіна)</a:t>
            </a:r>
            <a:endParaRPr lang="ru-RU" b="1" dirty="0">
              <a:solidFill>
                <a:schemeClr val="bg1"/>
              </a:solidFill>
            </a:endParaRPr>
          </a:p>
        </p:txBody>
      </p:sp>
    </p:spTree>
    <p:extLst>
      <p:ext uri="{BB962C8B-B14F-4D97-AF65-F5344CB8AC3E}">
        <p14:creationId xmlns:p14="http://schemas.microsoft.com/office/powerpoint/2010/main" val="8577142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2060848"/>
            <a:ext cx="8640959" cy="3096344"/>
          </a:xfrm>
        </p:spPr>
        <p:txBody>
          <a:bodyPr>
            <a:noAutofit/>
          </a:bodyPr>
          <a:lstStyle/>
          <a:p>
            <a:pPr algn="just"/>
            <a:r>
              <a:rPr lang="uk-UA" sz="2800" dirty="0" smtClean="0">
                <a:solidFill>
                  <a:schemeClr val="tx1"/>
                </a:solidFill>
              </a:rPr>
              <a:t>Пріоритети викладання предмета. Важливим завданням у навчанні української мови сьогодні є вихід за межі академічності курсу, тобто зміна уявлення школярів про мову, усвідомлення, що мова - не лише складна система, а й живий організм, багатовіковий носій мудрості, хранителька унікальної української культури, надійний інструмент пізнання й порозуміння, ефективний засіб самовираження, джерело естетичної насолоди.</a:t>
            </a:r>
            <a:endParaRPr lang="uk-UA" sz="2800" dirty="0">
              <a:solidFill>
                <a:schemeClr val="tx1"/>
              </a:solidFill>
            </a:endParaRPr>
          </a:p>
        </p:txBody>
      </p:sp>
      <p:sp>
        <p:nvSpPr>
          <p:cNvPr id="3" name="Заголовок 2"/>
          <p:cNvSpPr>
            <a:spLocks noGrp="1"/>
          </p:cNvSpPr>
          <p:nvPr>
            <p:ph type="title"/>
          </p:nvPr>
        </p:nvSpPr>
        <p:spPr/>
        <p:txBody>
          <a:bodyPr>
            <a:noAutofit/>
          </a:bodyPr>
          <a:lstStyle/>
          <a:p>
            <a:r>
              <a:rPr lang="uk-UA" b="1" dirty="0">
                <a:solidFill>
                  <a:schemeClr val="bg1"/>
                </a:solidFill>
              </a:rPr>
              <a:t>Українська мова </a:t>
            </a:r>
            <a:r>
              <a:rPr lang="uk-UA" b="1" dirty="0" smtClean="0">
                <a:solidFill>
                  <a:schemeClr val="bg1"/>
                </a:solidFill>
              </a:rPr>
              <a:t/>
            </a:r>
            <a:br>
              <a:rPr lang="uk-UA" b="1" dirty="0" smtClean="0">
                <a:solidFill>
                  <a:schemeClr val="bg1"/>
                </a:solidFill>
              </a:rPr>
            </a:br>
            <a:r>
              <a:rPr lang="uk-UA" b="1" dirty="0" smtClean="0">
                <a:solidFill>
                  <a:schemeClr val="bg1"/>
                </a:solidFill>
              </a:rPr>
              <a:t>(</a:t>
            </a:r>
            <a:r>
              <a:rPr lang="uk-UA" b="1" dirty="0">
                <a:solidFill>
                  <a:schemeClr val="bg1"/>
                </a:solidFill>
              </a:rPr>
              <a:t>Голуб, Горошкіна)</a:t>
            </a:r>
            <a:endParaRPr lang="ru-RU" b="1" dirty="0">
              <a:solidFill>
                <a:schemeClr val="bg1"/>
              </a:solidFill>
            </a:endParaRPr>
          </a:p>
        </p:txBody>
      </p:sp>
    </p:spTree>
    <p:extLst>
      <p:ext uri="{BB962C8B-B14F-4D97-AF65-F5344CB8AC3E}">
        <p14:creationId xmlns:p14="http://schemas.microsoft.com/office/powerpoint/2010/main" val="2034713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1772816"/>
            <a:ext cx="8208911" cy="4536504"/>
          </a:xfrm>
        </p:spPr>
        <p:txBody>
          <a:bodyPr>
            <a:normAutofit lnSpcReduction="10000"/>
          </a:bodyPr>
          <a:lstStyle/>
          <a:p>
            <a:pPr algn="just"/>
            <a:r>
              <a:rPr lang="uk-UA" b="1" dirty="0" smtClean="0">
                <a:solidFill>
                  <a:srgbClr val="333333"/>
                </a:solidFill>
                <a:latin typeface="PT Sans"/>
              </a:rPr>
              <a:t>Персональний</a:t>
            </a:r>
            <a:r>
              <a:rPr lang="ru-RU" b="1" dirty="0" smtClean="0">
                <a:solidFill>
                  <a:srgbClr val="333333"/>
                </a:solidFill>
                <a:latin typeface="PT Sans"/>
              </a:rPr>
              <a:t> </a:t>
            </a:r>
            <a:r>
              <a:rPr lang="ru-RU" b="1" dirty="0">
                <a:solidFill>
                  <a:srgbClr val="333333"/>
                </a:solidFill>
                <a:latin typeface="PT Sans"/>
              </a:rPr>
              <a:t>бренд-менеджер</a:t>
            </a:r>
            <a:endParaRPr lang="ru-RU" dirty="0">
              <a:solidFill>
                <a:srgbClr val="333333"/>
              </a:solidFill>
              <a:latin typeface="PT Sans"/>
            </a:endParaRPr>
          </a:p>
          <a:p>
            <a:pPr algn="just"/>
            <a:r>
              <a:rPr lang="uk-UA" dirty="0" smtClean="0">
                <a:solidFill>
                  <a:srgbClr val="333333"/>
                </a:solidFill>
                <a:latin typeface="PT Sans"/>
              </a:rPr>
              <a:t>Він працюватиме над створенням іміджу своїх клієнтів, зокрема через соціальні мережі. Щоб стати фахівцем у такій справі, потрібні знання у сфері </a:t>
            </a:r>
            <a:r>
              <a:rPr lang="en-US" dirty="0" smtClean="0">
                <a:solidFill>
                  <a:srgbClr val="333333"/>
                </a:solidFill>
                <a:latin typeface="PT Sans"/>
              </a:rPr>
              <a:t>PR-</a:t>
            </a:r>
            <a:r>
              <a:rPr lang="ru-RU" dirty="0">
                <a:solidFill>
                  <a:srgbClr val="333333"/>
                </a:solidFill>
                <a:latin typeface="PT Sans"/>
              </a:rPr>
              <a:t>менеджменту, </a:t>
            </a:r>
            <a:r>
              <a:rPr lang="uk-UA" dirty="0" smtClean="0">
                <a:solidFill>
                  <a:srgbClr val="333333"/>
                </a:solidFill>
                <a:latin typeface="PT Sans"/>
              </a:rPr>
              <a:t>реклами, журналістики</a:t>
            </a:r>
            <a:r>
              <a:rPr lang="ru-RU" dirty="0" smtClean="0">
                <a:solidFill>
                  <a:srgbClr val="333333"/>
                </a:solidFill>
                <a:latin typeface="PT Sans"/>
              </a:rPr>
              <a:t>.</a:t>
            </a:r>
            <a:endParaRPr lang="ru-RU" dirty="0">
              <a:solidFill>
                <a:srgbClr val="333333"/>
              </a:solidFill>
              <a:latin typeface="PT Sans"/>
            </a:endParaRPr>
          </a:p>
          <a:p>
            <a:pPr algn="just"/>
            <a:r>
              <a:rPr lang="ru-RU" b="1" dirty="0">
                <a:solidFill>
                  <a:srgbClr val="333333"/>
                </a:solidFill>
                <a:latin typeface="PT Sans"/>
              </a:rPr>
              <a:t>Пр</a:t>
            </a:r>
            <a:r>
              <a:rPr lang="uk-UA" b="1" dirty="0">
                <a:solidFill>
                  <a:srgbClr val="333333"/>
                </a:solidFill>
                <a:latin typeface="PT Sans"/>
              </a:rPr>
              <a:t>оє</a:t>
            </a:r>
            <a:r>
              <a:rPr lang="ru-RU" b="1" dirty="0">
                <a:solidFill>
                  <a:srgbClr val="333333"/>
                </a:solidFill>
                <a:latin typeface="PT Sans"/>
              </a:rPr>
              <a:t>ктувальник </a:t>
            </a:r>
            <a:r>
              <a:rPr lang="uk-UA" b="1" dirty="0" smtClean="0">
                <a:solidFill>
                  <a:srgbClr val="333333"/>
                </a:solidFill>
                <a:latin typeface="PT Sans"/>
              </a:rPr>
              <a:t>роботів</a:t>
            </a:r>
            <a:endParaRPr lang="uk-UA" dirty="0" smtClean="0">
              <a:solidFill>
                <a:srgbClr val="333333"/>
              </a:solidFill>
              <a:latin typeface="PT Sans"/>
            </a:endParaRPr>
          </a:p>
          <a:p>
            <a:pPr algn="just"/>
            <a:r>
              <a:rPr lang="ru-RU" dirty="0" smtClean="0">
                <a:solidFill>
                  <a:srgbClr val="333333"/>
                </a:solidFill>
                <a:latin typeface="PT Sans"/>
              </a:rPr>
              <a:t>Попит </a:t>
            </a:r>
            <a:r>
              <a:rPr lang="ru-RU" dirty="0">
                <a:solidFill>
                  <a:srgbClr val="333333"/>
                </a:solidFill>
                <a:latin typeface="PT Sans"/>
              </a:rPr>
              <a:t>на </a:t>
            </a:r>
            <a:r>
              <a:rPr lang="uk-UA" dirty="0" smtClean="0">
                <a:solidFill>
                  <a:srgbClr val="333333"/>
                </a:solidFill>
                <a:latin typeface="PT Sans"/>
              </a:rPr>
              <a:t>роботів із кожним роком збільшується, а отже, знадобляться професіонали, які вмітимуть їх створювати. Зокрема потрібними будуть робототехніки, які працюватимуть у побутовому напрямку (наприклад, над створенням робота-прибиральника, робота-садівника тощо).</a:t>
            </a:r>
            <a:endParaRPr lang="uk-UA" dirty="0">
              <a:solidFill>
                <a:srgbClr val="333333"/>
              </a:solidFill>
              <a:latin typeface="PT Sans"/>
            </a:endParaRPr>
          </a:p>
        </p:txBody>
      </p:sp>
      <p:sp>
        <p:nvSpPr>
          <p:cNvPr id="3" name="Заголовок 2"/>
          <p:cNvSpPr>
            <a:spLocks noGrp="1"/>
          </p:cNvSpPr>
          <p:nvPr>
            <p:ph type="title"/>
          </p:nvPr>
        </p:nvSpPr>
        <p:spPr/>
        <p:txBody>
          <a:bodyPr/>
          <a:lstStyle/>
          <a:p>
            <a:r>
              <a:rPr lang="uk-UA" b="1" dirty="0"/>
              <a:t>Орієнтація на майбутнє</a:t>
            </a:r>
            <a:endParaRPr lang="ru-RU" b="1" dirty="0"/>
          </a:p>
        </p:txBody>
      </p:sp>
    </p:spTree>
    <p:extLst>
      <p:ext uri="{BB962C8B-B14F-4D97-AF65-F5344CB8AC3E}">
        <p14:creationId xmlns:p14="http://schemas.microsoft.com/office/powerpoint/2010/main" val="42831987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2564904"/>
            <a:ext cx="8424936" cy="3456384"/>
          </a:xfrm>
        </p:spPr>
        <p:txBody>
          <a:bodyPr>
            <a:normAutofit fontScale="92500"/>
          </a:bodyPr>
          <a:lstStyle/>
          <a:p>
            <a:pPr algn="just"/>
            <a:r>
              <a:rPr lang="en-US" dirty="0"/>
              <a:t> </a:t>
            </a:r>
            <a:r>
              <a:rPr lang="uk-UA" sz="3200" dirty="0" smtClean="0">
                <a:solidFill>
                  <a:schemeClr val="tx1"/>
                </a:solidFill>
                <a:latin typeface="Times New Roman" panose="02020603050405020304" pitchFamily="18" charset="0"/>
                <a:cs typeface="Times New Roman" panose="02020603050405020304" pitchFamily="18" charset="0"/>
              </a:rPr>
              <a:t>Модельна програма побудована на засадах компетентнісного, особистісно орієнтованого та діяльнісного підходів до навчання української мови та принципів світоглядності, інструментальності, доступності, систематичності й логічної послідовності, соціалізації, культуровідповідності.</a:t>
            </a:r>
            <a:endParaRPr lang="uk-UA" sz="3200"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noAutofit/>
          </a:bodyPr>
          <a:lstStyle/>
          <a:p>
            <a:r>
              <a:rPr lang="uk-UA" b="1" dirty="0">
                <a:solidFill>
                  <a:schemeClr val="bg1"/>
                </a:solidFill>
              </a:rPr>
              <a:t>Українська </a:t>
            </a:r>
            <a:r>
              <a:rPr lang="uk-UA" b="1" dirty="0" smtClean="0">
                <a:solidFill>
                  <a:schemeClr val="bg1"/>
                </a:solidFill>
              </a:rPr>
              <a:t>мова</a:t>
            </a:r>
            <a:br>
              <a:rPr lang="uk-UA" b="1" dirty="0" smtClean="0">
                <a:solidFill>
                  <a:schemeClr val="bg1"/>
                </a:solidFill>
              </a:rPr>
            </a:br>
            <a:r>
              <a:rPr lang="uk-UA" b="1" dirty="0" smtClean="0">
                <a:solidFill>
                  <a:schemeClr val="bg1"/>
                </a:solidFill>
              </a:rPr>
              <a:t> </a:t>
            </a:r>
            <a:r>
              <a:rPr lang="uk-UA" b="1" dirty="0">
                <a:solidFill>
                  <a:schemeClr val="bg1"/>
                </a:solidFill>
              </a:rPr>
              <a:t>(Голуб, Горошкіна)</a:t>
            </a:r>
            <a:endParaRPr lang="ru-RU" b="1" dirty="0">
              <a:solidFill>
                <a:schemeClr val="bg1"/>
              </a:solidFill>
            </a:endParaRPr>
          </a:p>
        </p:txBody>
      </p:sp>
    </p:spTree>
    <p:extLst>
      <p:ext uri="{BB962C8B-B14F-4D97-AF65-F5344CB8AC3E}">
        <p14:creationId xmlns:p14="http://schemas.microsoft.com/office/powerpoint/2010/main" val="38882436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988840"/>
            <a:ext cx="8712967" cy="4497363"/>
          </a:xfrm>
        </p:spPr>
        <p:txBody>
          <a:bodyPr>
            <a:normAutofit/>
          </a:bodyPr>
          <a:lstStyle/>
          <a:p>
            <a:pPr algn="just"/>
            <a:r>
              <a:rPr lang="uk-UA" dirty="0" smtClean="0">
                <a:solidFill>
                  <a:schemeClr val="tx1"/>
                </a:solidFill>
              </a:rPr>
              <a:t>Було</a:t>
            </a:r>
            <a:r>
              <a:rPr lang="ru-RU" dirty="0" smtClean="0">
                <a:solidFill>
                  <a:schemeClr val="tx1"/>
                </a:solidFill>
              </a:rPr>
              <a:t> </a:t>
            </a:r>
            <a:r>
              <a:rPr lang="ru-RU" dirty="0">
                <a:solidFill>
                  <a:schemeClr val="tx1"/>
                </a:solidFill>
              </a:rPr>
              <a:t>внесено </a:t>
            </a:r>
            <a:r>
              <a:rPr lang="en-US" dirty="0">
                <a:solidFill>
                  <a:schemeClr val="tx1"/>
                </a:solidFill>
              </a:rPr>
              <a:t> </a:t>
            </a:r>
            <a:r>
              <a:rPr lang="uk-UA" dirty="0">
                <a:solidFill>
                  <a:schemeClr val="tx1"/>
                </a:solidFill>
              </a:rPr>
              <a:t>зміни </a:t>
            </a:r>
            <a:r>
              <a:rPr lang="ru-RU" dirty="0">
                <a:solidFill>
                  <a:schemeClr val="tx1"/>
                </a:solidFill>
              </a:rPr>
              <a:t>до </a:t>
            </a:r>
            <a:r>
              <a:rPr lang="uk-UA" dirty="0" smtClean="0">
                <a:solidFill>
                  <a:schemeClr val="tx1"/>
                </a:solidFill>
              </a:rPr>
              <a:t>змісту програми в межах мовленнєвої змістової лінії такі теми: « Інформація», «Види інформації (текстова, графічна, числова, звукова, відео)», «Джерела інформації», «Добір і пошук інформації», «Види спілкування. Живе й віртуальне спілкування», «Безпека віртуального спілкування» та ін. (5 клас</a:t>
            </a:r>
            <a:r>
              <a:rPr lang="ru-RU" dirty="0" smtClean="0">
                <a:solidFill>
                  <a:schemeClr val="tx1"/>
                </a:solidFill>
              </a:rPr>
              <a:t>); </a:t>
            </a:r>
            <a:r>
              <a:rPr lang="uk-UA" dirty="0" smtClean="0">
                <a:solidFill>
                  <a:schemeClr val="tx1"/>
                </a:solidFill>
              </a:rPr>
              <a:t>«Види інформації (текстова, графічна, числова, звукова, відео)», «Джерела інформації», «Добір і пошук інформації», «Актуальність і несуперечливість   інформації», «Надійність джерел інформації», «Факти і судження», «Достовірність/недостовірність інформації», «Поняття академічної доброчесності» (6 клас</a:t>
            </a:r>
            <a:r>
              <a:rPr lang="ru-RU" dirty="0" smtClean="0">
                <a:solidFill>
                  <a:schemeClr val="tx1"/>
                </a:solidFill>
              </a:rPr>
              <a:t>).</a:t>
            </a:r>
            <a:endParaRPr lang="ru-RU" dirty="0">
              <a:solidFill>
                <a:schemeClr val="tx1"/>
              </a:solidFill>
            </a:endParaRPr>
          </a:p>
        </p:txBody>
      </p:sp>
      <p:sp>
        <p:nvSpPr>
          <p:cNvPr id="3" name="Заголовок 2"/>
          <p:cNvSpPr>
            <a:spLocks noGrp="1"/>
          </p:cNvSpPr>
          <p:nvPr>
            <p:ph type="title"/>
          </p:nvPr>
        </p:nvSpPr>
        <p:spPr/>
        <p:txBody>
          <a:bodyPr>
            <a:noAutofit/>
          </a:bodyPr>
          <a:lstStyle/>
          <a:p>
            <a:r>
              <a:rPr lang="uk-UA" b="1" dirty="0">
                <a:solidFill>
                  <a:schemeClr val="bg1"/>
                </a:solidFill>
              </a:rPr>
              <a:t>Українська мова </a:t>
            </a:r>
            <a:r>
              <a:rPr lang="uk-UA" b="1" dirty="0" smtClean="0">
                <a:solidFill>
                  <a:schemeClr val="bg1"/>
                </a:solidFill>
              </a:rPr>
              <a:t/>
            </a:r>
            <a:br>
              <a:rPr lang="uk-UA" b="1" dirty="0" smtClean="0">
                <a:solidFill>
                  <a:schemeClr val="bg1"/>
                </a:solidFill>
              </a:rPr>
            </a:br>
            <a:r>
              <a:rPr lang="uk-UA" b="1" dirty="0" smtClean="0">
                <a:solidFill>
                  <a:schemeClr val="bg1"/>
                </a:solidFill>
              </a:rPr>
              <a:t>(</a:t>
            </a:r>
            <a:r>
              <a:rPr lang="uk-UA" b="1" dirty="0">
                <a:solidFill>
                  <a:schemeClr val="bg1"/>
                </a:solidFill>
              </a:rPr>
              <a:t>Голуб, Горошкіна)</a:t>
            </a:r>
            <a:endParaRPr lang="ru-RU" b="1" dirty="0">
              <a:solidFill>
                <a:schemeClr val="bg1"/>
              </a:solidFill>
            </a:endParaRPr>
          </a:p>
        </p:txBody>
      </p:sp>
    </p:spTree>
    <p:extLst>
      <p:ext uri="{BB962C8B-B14F-4D97-AF65-F5344CB8AC3E}">
        <p14:creationId xmlns:p14="http://schemas.microsoft.com/office/powerpoint/2010/main" val="22299297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916832"/>
            <a:ext cx="8568951" cy="4353347"/>
          </a:xfrm>
        </p:spPr>
        <p:txBody>
          <a:bodyPr>
            <a:noAutofit/>
          </a:bodyPr>
          <a:lstStyle/>
          <a:p>
            <a:pPr algn="just"/>
            <a:r>
              <a:rPr lang="uk-UA" sz="2800" dirty="0" smtClean="0">
                <a:solidFill>
                  <a:schemeClr val="tx1"/>
                </a:solidFill>
              </a:rPr>
              <a:t>Особливу увагу в програмі приділено жанровому аспекту навчання.  Актуальними в сучасних соціокультурних умовах є низка жанрів, зокрема комплімент, лестощі, похвала; прохання, умовляння, благання, пропозиція; запрошення; згода, відмова; вибачення; подяка; привітання, смсповідомлення (5 клас); відповідь на уроці, розгорнута відповідь, словникова стаття, есе, допис у соцмережах, коментар, порада, електронний лист, оголошення, втішання (6 клас)</a:t>
            </a:r>
            <a:endParaRPr lang="uk-UA" sz="2800" dirty="0">
              <a:solidFill>
                <a:schemeClr val="tx1"/>
              </a:solidFill>
            </a:endParaRPr>
          </a:p>
        </p:txBody>
      </p:sp>
      <p:sp>
        <p:nvSpPr>
          <p:cNvPr id="3" name="Заголовок 2"/>
          <p:cNvSpPr>
            <a:spLocks noGrp="1"/>
          </p:cNvSpPr>
          <p:nvPr>
            <p:ph type="title"/>
          </p:nvPr>
        </p:nvSpPr>
        <p:spPr/>
        <p:txBody>
          <a:bodyPr>
            <a:noAutofit/>
          </a:bodyPr>
          <a:lstStyle/>
          <a:p>
            <a:r>
              <a:rPr lang="uk-UA" b="1" dirty="0">
                <a:solidFill>
                  <a:schemeClr val="bg1"/>
                </a:solidFill>
              </a:rPr>
              <a:t>Українська мова </a:t>
            </a:r>
            <a:r>
              <a:rPr lang="uk-UA" b="1" dirty="0" smtClean="0">
                <a:solidFill>
                  <a:schemeClr val="bg1"/>
                </a:solidFill>
              </a:rPr>
              <a:t/>
            </a:r>
            <a:br>
              <a:rPr lang="uk-UA" b="1" dirty="0" smtClean="0">
                <a:solidFill>
                  <a:schemeClr val="bg1"/>
                </a:solidFill>
              </a:rPr>
            </a:br>
            <a:r>
              <a:rPr lang="uk-UA" b="1" dirty="0" smtClean="0">
                <a:solidFill>
                  <a:schemeClr val="bg1"/>
                </a:solidFill>
              </a:rPr>
              <a:t>(</a:t>
            </a:r>
            <a:r>
              <a:rPr lang="uk-UA" b="1" dirty="0">
                <a:solidFill>
                  <a:schemeClr val="bg1"/>
                </a:solidFill>
              </a:rPr>
              <a:t>Голуб, Горошкіна)</a:t>
            </a:r>
            <a:endParaRPr lang="ru-RU" b="1" dirty="0">
              <a:solidFill>
                <a:schemeClr val="bg1"/>
              </a:solidFill>
            </a:endParaRPr>
          </a:p>
        </p:txBody>
      </p:sp>
    </p:spTree>
    <p:extLst>
      <p:ext uri="{BB962C8B-B14F-4D97-AF65-F5344CB8AC3E}">
        <p14:creationId xmlns:p14="http://schemas.microsoft.com/office/powerpoint/2010/main" val="39224635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2348880"/>
            <a:ext cx="8640959" cy="3312368"/>
          </a:xfrm>
        </p:spPr>
        <p:txBody>
          <a:bodyPr>
            <a:normAutofit/>
          </a:bodyPr>
          <a:lstStyle/>
          <a:p>
            <a:pPr algn="just"/>
            <a:r>
              <a:rPr lang="uk-UA" sz="2800" dirty="0" smtClean="0">
                <a:solidFill>
                  <a:schemeClr val="tx1"/>
                </a:solidFill>
              </a:rPr>
              <a:t>У програмі було дещо змінено традиційний розподіл мовних тем: </a:t>
            </a:r>
          </a:p>
          <a:p>
            <a:pPr algn="just"/>
            <a:r>
              <a:rPr lang="uk-UA" sz="2800" dirty="0" smtClean="0">
                <a:solidFill>
                  <a:schemeClr val="tx1"/>
                </a:solidFill>
              </a:rPr>
              <a:t>відомості з лексикології подано цілісно в 5 класі. Опанування будови слова і словотвору подано в 6 класі, щоб забезпечити цілісне сприймання важливих мовознавчих розділів, показати учням зв’язки між будовою слова і його творенням.  </a:t>
            </a:r>
            <a:endParaRPr lang="uk-UA" sz="2800" dirty="0">
              <a:solidFill>
                <a:schemeClr val="tx1"/>
              </a:solidFill>
            </a:endParaRPr>
          </a:p>
        </p:txBody>
      </p:sp>
      <p:sp>
        <p:nvSpPr>
          <p:cNvPr id="3" name="Заголовок 2"/>
          <p:cNvSpPr>
            <a:spLocks noGrp="1"/>
          </p:cNvSpPr>
          <p:nvPr>
            <p:ph type="title"/>
          </p:nvPr>
        </p:nvSpPr>
        <p:spPr/>
        <p:txBody>
          <a:bodyPr>
            <a:noAutofit/>
          </a:bodyPr>
          <a:lstStyle/>
          <a:p>
            <a:r>
              <a:rPr lang="uk-UA" b="1" dirty="0">
                <a:solidFill>
                  <a:schemeClr val="bg1"/>
                </a:solidFill>
              </a:rPr>
              <a:t>Українська мова </a:t>
            </a:r>
            <a:r>
              <a:rPr lang="uk-UA" b="1" dirty="0" smtClean="0">
                <a:solidFill>
                  <a:schemeClr val="bg1"/>
                </a:solidFill>
              </a:rPr>
              <a:t/>
            </a:r>
            <a:br>
              <a:rPr lang="uk-UA" b="1" dirty="0" smtClean="0">
                <a:solidFill>
                  <a:schemeClr val="bg1"/>
                </a:solidFill>
              </a:rPr>
            </a:br>
            <a:r>
              <a:rPr lang="uk-UA" b="1" dirty="0" smtClean="0">
                <a:solidFill>
                  <a:schemeClr val="bg1"/>
                </a:solidFill>
              </a:rPr>
              <a:t>(</a:t>
            </a:r>
            <a:r>
              <a:rPr lang="uk-UA" b="1" dirty="0">
                <a:solidFill>
                  <a:schemeClr val="bg1"/>
                </a:solidFill>
              </a:rPr>
              <a:t>Голуб, Горошкіна)</a:t>
            </a:r>
            <a:endParaRPr lang="ru-RU" b="1" dirty="0">
              <a:solidFill>
                <a:schemeClr val="bg1"/>
              </a:solidFill>
            </a:endParaRPr>
          </a:p>
        </p:txBody>
      </p:sp>
    </p:spTree>
    <p:extLst>
      <p:ext uri="{BB962C8B-B14F-4D97-AF65-F5344CB8AC3E}">
        <p14:creationId xmlns:p14="http://schemas.microsoft.com/office/powerpoint/2010/main" val="5014987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uk-UA" sz="4000" b="1" dirty="0">
                <a:solidFill>
                  <a:schemeClr val="bg1"/>
                </a:solidFill>
              </a:rPr>
              <a:t>Тематична спрямованість</a:t>
            </a:r>
            <a:br>
              <a:rPr lang="uk-UA" sz="4000" b="1" dirty="0">
                <a:solidFill>
                  <a:schemeClr val="bg1"/>
                </a:solidFill>
              </a:rPr>
            </a:br>
            <a:r>
              <a:rPr lang="uk-UA" sz="4000" b="1" dirty="0">
                <a:solidFill>
                  <a:schemeClr val="bg1"/>
                </a:solidFill>
              </a:rPr>
              <a:t>(Голуб, Горошкіна)</a:t>
            </a:r>
            <a:endParaRPr lang="ru-RU" sz="4000" b="1" dirty="0">
              <a:solidFill>
                <a:schemeClr val="bg1"/>
              </a:solidFill>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3365822192"/>
              </p:ext>
            </p:extLst>
          </p:nvPr>
        </p:nvGraphicFramePr>
        <p:xfrm>
          <a:off x="846996" y="2679193"/>
          <a:ext cx="3822698" cy="4837259"/>
        </p:xfrm>
        <a:graphic>
          <a:graphicData uri="http://schemas.openxmlformats.org/drawingml/2006/table">
            <a:tbl>
              <a:tblPr/>
              <a:tblGrid>
                <a:gridCol w="1911349">
                  <a:extLst>
                    <a:ext uri="{9D8B030D-6E8A-4147-A177-3AD203B41FA5}">
                      <a16:colId xmlns="" xmlns:a16="http://schemas.microsoft.com/office/drawing/2014/main" val="20000"/>
                    </a:ext>
                  </a:extLst>
                </a:gridCol>
                <a:gridCol w="1911349">
                  <a:extLst>
                    <a:ext uri="{9D8B030D-6E8A-4147-A177-3AD203B41FA5}">
                      <a16:colId xmlns="" xmlns:a16="http://schemas.microsoft.com/office/drawing/2014/main" val="20001"/>
                    </a:ext>
                  </a:extLst>
                </a:gridCol>
              </a:tblGrid>
              <a:tr h="691913">
                <a:tc>
                  <a:txBody>
                    <a:bodyPr/>
                    <a:lstStyle/>
                    <a:p>
                      <a:pPr>
                        <a:lnSpc>
                          <a:spcPct val="115000"/>
                        </a:lnSpc>
                        <a:spcAft>
                          <a:spcPts val="0"/>
                        </a:spcAft>
                      </a:pPr>
                      <a:r>
                        <a:rPr lang="uk-UA" sz="1600" noProof="0" dirty="0" smtClean="0">
                          <a:solidFill>
                            <a:srgbClr val="000000"/>
                          </a:solidFill>
                          <a:effectLst/>
                          <a:latin typeface="Times New Roman"/>
                          <a:ea typeface="Calibri"/>
                        </a:rPr>
                        <a:t>Тлумачний словник. </a:t>
                      </a:r>
                    </a:p>
                    <a:p>
                      <a:pPr>
                        <a:lnSpc>
                          <a:spcPct val="115000"/>
                        </a:lnSpc>
                        <a:spcAft>
                          <a:spcPts val="0"/>
                        </a:spcAft>
                      </a:pPr>
                      <a:r>
                        <a:rPr lang="uk-UA" sz="1600" b="1" i="1" noProof="0" dirty="0" smtClean="0">
                          <a:solidFill>
                            <a:srgbClr val="000000"/>
                          </a:solidFill>
                          <a:effectLst/>
                          <a:latin typeface="Times New Roman"/>
                          <a:ea typeface="Calibri"/>
                        </a:rPr>
                        <a:t>Книжка – ключ до  успіху </a:t>
                      </a:r>
                      <a:endParaRPr lang="uk-UA" sz="1600" b="1" noProof="0" dirty="0">
                        <a:solidFill>
                          <a:srgbClr val="000000"/>
                        </a:solidFill>
                        <a:effectLst/>
                        <a:latin typeface="Times New Roman"/>
                        <a:ea typeface="Calibri"/>
                      </a:endParaRPr>
                    </a:p>
                  </a:txBody>
                  <a:tcPr marL="65372" marR="65372" marT="0" marB="0">
                    <a:lnL>
                      <a:noFill/>
                    </a:lnL>
                    <a:lnR>
                      <a:noFill/>
                    </a:lnR>
                    <a:lnT>
                      <a:noFill/>
                    </a:lnT>
                    <a:lnB>
                      <a:noFill/>
                    </a:lnB>
                  </a:tcPr>
                </a:tc>
                <a:tc>
                  <a:txBody>
                    <a:bodyPr/>
                    <a:lstStyle/>
                    <a:p>
                      <a:pPr>
                        <a:lnSpc>
                          <a:spcPct val="115000"/>
                        </a:lnSpc>
                        <a:spcAft>
                          <a:spcPts val="0"/>
                        </a:spcAft>
                      </a:pPr>
                      <a:r>
                        <a:rPr lang="ru-RU" sz="1100" dirty="0">
                          <a:solidFill>
                            <a:srgbClr val="000000"/>
                          </a:solidFill>
                          <a:effectLst/>
                          <a:latin typeface="Times New Roman"/>
                          <a:ea typeface="Calibri"/>
                        </a:rPr>
                        <a:t> </a:t>
                      </a:r>
                    </a:p>
                  </a:txBody>
                  <a:tcPr marL="65372" marR="65372" marT="0" marB="0">
                    <a:lnL>
                      <a:noFill/>
                    </a:lnL>
                    <a:lnR>
                      <a:noFill/>
                    </a:lnR>
                    <a:lnT>
                      <a:noFill/>
                    </a:lnT>
                    <a:lnB>
                      <a:noFill/>
                    </a:lnB>
                  </a:tcPr>
                </a:tc>
                <a:extLst>
                  <a:ext uri="{0D108BD9-81ED-4DB2-BD59-A6C34878D82A}">
                    <a16:rowId xmlns="" xmlns:a16="http://schemas.microsoft.com/office/drawing/2014/main" val="10000"/>
                  </a:ext>
                </a:extLst>
              </a:tr>
              <a:tr h="928883">
                <a:tc>
                  <a:txBody>
                    <a:bodyPr/>
                    <a:lstStyle/>
                    <a:p>
                      <a:pPr>
                        <a:lnSpc>
                          <a:spcPct val="115000"/>
                        </a:lnSpc>
                        <a:spcAft>
                          <a:spcPts val="0"/>
                        </a:spcAft>
                      </a:pPr>
                      <a:r>
                        <a:rPr lang="uk-UA" sz="1600" noProof="0" dirty="0" smtClean="0">
                          <a:solidFill>
                            <a:srgbClr val="000000"/>
                          </a:solidFill>
                          <a:effectLst/>
                          <a:latin typeface="Times New Roman"/>
                          <a:ea typeface="Calibri"/>
                        </a:rPr>
                        <a:t>Однозначні й багатозначні слова. </a:t>
                      </a:r>
                    </a:p>
                    <a:p>
                      <a:pPr>
                        <a:lnSpc>
                          <a:spcPct val="115000"/>
                        </a:lnSpc>
                        <a:spcAft>
                          <a:spcPts val="0"/>
                        </a:spcAft>
                      </a:pPr>
                      <a:r>
                        <a:rPr lang="uk-UA" sz="1600" b="1" i="1" noProof="0" dirty="0" smtClean="0">
                          <a:solidFill>
                            <a:srgbClr val="000000"/>
                          </a:solidFill>
                          <a:effectLst/>
                          <a:latin typeface="Times New Roman"/>
                          <a:ea typeface="Calibri"/>
                        </a:rPr>
                        <a:t>Уява – крок до здійснення мрії </a:t>
                      </a:r>
                      <a:endParaRPr lang="uk-UA" sz="1600" b="1" noProof="0" dirty="0">
                        <a:solidFill>
                          <a:srgbClr val="000000"/>
                        </a:solidFill>
                        <a:effectLst/>
                        <a:latin typeface="Times New Roman"/>
                        <a:ea typeface="Calibri"/>
                      </a:endParaRPr>
                    </a:p>
                  </a:txBody>
                  <a:tcPr marL="65372" marR="65372" marT="0" marB="0">
                    <a:lnL>
                      <a:noFill/>
                    </a:lnL>
                    <a:lnR>
                      <a:noFill/>
                    </a:lnR>
                    <a:lnT>
                      <a:noFill/>
                    </a:lnT>
                    <a:lnB>
                      <a:noFill/>
                    </a:lnB>
                  </a:tcPr>
                </a:tc>
                <a:tc>
                  <a:txBody>
                    <a:bodyPr/>
                    <a:lstStyle/>
                    <a:p>
                      <a:pPr>
                        <a:lnSpc>
                          <a:spcPct val="115000"/>
                        </a:lnSpc>
                        <a:spcAft>
                          <a:spcPts val="0"/>
                        </a:spcAft>
                      </a:pPr>
                      <a:r>
                        <a:rPr lang="ru-RU" sz="1100" dirty="0">
                          <a:solidFill>
                            <a:srgbClr val="000000"/>
                          </a:solidFill>
                          <a:effectLst/>
                          <a:latin typeface="Times New Roman"/>
                          <a:ea typeface="Calibri"/>
                        </a:rPr>
                        <a:t> </a:t>
                      </a:r>
                    </a:p>
                  </a:txBody>
                  <a:tcPr marL="65372" marR="65372" marT="0" marB="0">
                    <a:lnL>
                      <a:noFill/>
                    </a:lnL>
                    <a:lnR>
                      <a:noFill/>
                    </a:lnR>
                    <a:lnT>
                      <a:noFill/>
                    </a:lnT>
                    <a:lnB>
                      <a:noFill/>
                    </a:lnB>
                  </a:tcPr>
                </a:tc>
                <a:extLst>
                  <a:ext uri="{0D108BD9-81ED-4DB2-BD59-A6C34878D82A}">
                    <a16:rowId xmlns="" xmlns:a16="http://schemas.microsoft.com/office/drawing/2014/main" val="10001"/>
                  </a:ext>
                </a:extLst>
              </a:tr>
              <a:tr h="1402823">
                <a:tc>
                  <a:txBody>
                    <a:bodyPr/>
                    <a:lstStyle/>
                    <a:p>
                      <a:pPr>
                        <a:lnSpc>
                          <a:spcPct val="115000"/>
                        </a:lnSpc>
                        <a:spcAft>
                          <a:spcPts val="0"/>
                        </a:spcAft>
                      </a:pPr>
                      <a:r>
                        <a:rPr lang="uk-UA" sz="1600" noProof="0" dirty="0" smtClean="0">
                          <a:solidFill>
                            <a:srgbClr val="000000"/>
                          </a:solidFill>
                          <a:effectLst/>
                          <a:latin typeface="Times New Roman"/>
                          <a:ea typeface="Calibri"/>
                        </a:rPr>
                        <a:t>Групи слів за значенням: синоніми, антоніми, омоніми. </a:t>
                      </a:r>
                    </a:p>
                    <a:p>
                      <a:pPr>
                        <a:lnSpc>
                          <a:spcPct val="115000"/>
                        </a:lnSpc>
                        <a:spcAft>
                          <a:spcPts val="0"/>
                        </a:spcAft>
                      </a:pPr>
                      <a:r>
                        <a:rPr lang="uk-UA" sz="1600" b="1" i="1" noProof="0" dirty="0" smtClean="0">
                          <a:solidFill>
                            <a:srgbClr val="000000"/>
                          </a:solidFill>
                          <a:effectLst/>
                          <a:latin typeface="Times New Roman"/>
                          <a:ea typeface="Calibri"/>
                        </a:rPr>
                        <a:t>Розмаїтий дитинства світ </a:t>
                      </a:r>
                      <a:endParaRPr lang="uk-UA" sz="1600" b="1" noProof="0" dirty="0">
                        <a:solidFill>
                          <a:srgbClr val="000000"/>
                        </a:solidFill>
                        <a:effectLst/>
                        <a:latin typeface="Times New Roman"/>
                        <a:ea typeface="Calibri"/>
                      </a:endParaRPr>
                    </a:p>
                  </a:txBody>
                  <a:tcPr marL="65372" marR="65372" marT="0" marB="0">
                    <a:lnL>
                      <a:noFill/>
                    </a:lnL>
                    <a:lnR>
                      <a:noFill/>
                    </a:lnR>
                    <a:lnT>
                      <a:noFill/>
                    </a:lnT>
                    <a:lnB>
                      <a:noFill/>
                    </a:lnB>
                  </a:tcPr>
                </a:tc>
                <a:tc>
                  <a:txBody>
                    <a:bodyPr/>
                    <a:lstStyle/>
                    <a:p>
                      <a:pPr>
                        <a:lnSpc>
                          <a:spcPct val="115000"/>
                        </a:lnSpc>
                        <a:spcAft>
                          <a:spcPts val="0"/>
                        </a:spcAft>
                      </a:pPr>
                      <a:r>
                        <a:rPr lang="ru-RU" sz="1100" dirty="0">
                          <a:solidFill>
                            <a:srgbClr val="000000"/>
                          </a:solidFill>
                          <a:effectLst/>
                          <a:latin typeface="Times New Roman"/>
                          <a:ea typeface="Calibri"/>
                        </a:rPr>
                        <a:t> </a:t>
                      </a:r>
                    </a:p>
                  </a:txBody>
                  <a:tcPr marL="65372" marR="65372" marT="0" marB="0">
                    <a:lnL>
                      <a:noFill/>
                    </a:lnL>
                    <a:lnR>
                      <a:noFill/>
                    </a:lnR>
                    <a:lnT>
                      <a:noFill/>
                    </a:lnT>
                    <a:lnB>
                      <a:noFill/>
                    </a:lnB>
                  </a:tcPr>
                </a:tc>
                <a:extLst>
                  <a:ext uri="{0D108BD9-81ED-4DB2-BD59-A6C34878D82A}">
                    <a16:rowId xmlns="" xmlns:a16="http://schemas.microsoft.com/office/drawing/2014/main" val="10002"/>
                  </a:ext>
                </a:extLst>
              </a:tr>
              <a:tr h="243752">
                <a:tc>
                  <a:txBody>
                    <a:bodyPr/>
                    <a:lstStyle/>
                    <a:p>
                      <a:pPr>
                        <a:lnSpc>
                          <a:spcPct val="115000"/>
                        </a:lnSpc>
                        <a:spcAft>
                          <a:spcPts val="0"/>
                        </a:spcAft>
                      </a:pPr>
                      <a:r>
                        <a:rPr lang="uk-UA" sz="1600" noProof="0" dirty="0" smtClean="0">
                          <a:solidFill>
                            <a:srgbClr val="000000"/>
                          </a:solidFill>
                          <a:effectLst/>
                          <a:latin typeface="Times New Roman"/>
                          <a:ea typeface="Calibri"/>
                        </a:rPr>
                        <a:t>Пароніми. </a:t>
                      </a:r>
                      <a:endParaRPr lang="uk-UA" sz="1600" noProof="0" dirty="0">
                        <a:solidFill>
                          <a:srgbClr val="000000"/>
                        </a:solidFill>
                        <a:effectLst/>
                        <a:latin typeface="Times New Roman"/>
                        <a:ea typeface="Calibri"/>
                      </a:endParaRPr>
                    </a:p>
                  </a:txBody>
                  <a:tcPr marL="65372" marR="65372" marT="0" marB="0">
                    <a:lnL>
                      <a:noFill/>
                    </a:lnL>
                    <a:lnR>
                      <a:noFill/>
                    </a:lnR>
                    <a:lnT>
                      <a:noFill/>
                    </a:lnT>
                    <a:lnB>
                      <a:noFill/>
                    </a:lnB>
                  </a:tcPr>
                </a:tc>
                <a:tc>
                  <a:txBody>
                    <a:bodyPr/>
                    <a:lstStyle/>
                    <a:p>
                      <a:pPr>
                        <a:lnSpc>
                          <a:spcPct val="115000"/>
                        </a:lnSpc>
                        <a:spcAft>
                          <a:spcPts val="0"/>
                        </a:spcAft>
                      </a:pPr>
                      <a:r>
                        <a:rPr lang="ru-RU" sz="1100">
                          <a:solidFill>
                            <a:srgbClr val="000000"/>
                          </a:solidFill>
                          <a:effectLst/>
                          <a:latin typeface="Times New Roman"/>
                          <a:ea typeface="Calibri"/>
                        </a:rPr>
                        <a:t> </a:t>
                      </a:r>
                    </a:p>
                  </a:txBody>
                  <a:tcPr marL="65372" marR="65372" marT="0" marB="0">
                    <a:lnL>
                      <a:noFill/>
                    </a:lnL>
                    <a:lnR>
                      <a:noFill/>
                    </a:lnR>
                    <a:lnT>
                      <a:noFill/>
                    </a:lnT>
                    <a:lnB>
                      <a:noFill/>
                    </a:lnB>
                  </a:tcPr>
                </a:tc>
                <a:extLst>
                  <a:ext uri="{0D108BD9-81ED-4DB2-BD59-A6C34878D82A}">
                    <a16:rowId xmlns="" xmlns:a16="http://schemas.microsoft.com/office/drawing/2014/main" val="10003"/>
                  </a:ext>
                </a:extLst>
              </a:tr>
              <a:tr h="341788">
                <a:tc>
                  <a:txBody>
                    <a:bodyPr/>
                    <a:lstStyle/>
                    <a:p>
                      <a:pPr>
                        <a:lnSpc>
                          <a:spcPct val="115000"/>
                        </a:lnSpc>
                        <a:spcAft>
                          <a:spcPts val="0"/>
                        </a:spcAft>
                      </a:pPr>
                      <a:endParaRPr lang="ru-RU" sz="1100" b="1" dirty="0">
                        <a:solidFill>
                          <a:srgbClr val="000000"/>
                        </a:solidFill>
                        <a:effectLst/>
                        <a:latin typeface="Times New Roman"/>
                        <a:ea typeface="Calibri"/>
                      </a:endParaRPr>
                    </a:p>
                  </a:txBody>
                  <a:tcPr marL="65372" marR="65372" marT="0" marB="0">
                    <a:lnL>
                      <a:noFill/>
                    </a:lnL>
                    <a:lnR>
                      <a:noFill/>
                    </a:lnR>
                    <a:lnT>
                      <a:noFill/>
                    </a:lnT>
                    <a:lnB>
                      <a:noFill/>
                    </a:lnB>
                  </a:tcPr>
                </a:tc>
                <a:tc>
                  <a:txBody>
                    <a:bodyPr/>
                    <a:lstStyle/>
                    <a:p>
                      <a:pPr>
                        <a:lnSpc>
                          <a:spcPct val="115000"/>
                        </a:lnSpc>
                        <a:spcAft>
                          <a:spcPts val="0"/>
                        </a:spcAft>
                      </a:pPr>
                      <a:r>
                        <a:rPr lang="ru-RU" sz="1100" dirty="0">
                          <a:solidFill>
                            <a:srgbClr val="000000"/>
                          </a:solidFill>
                          <a:effectLst/>
                          <a:latin typeface="Times New Roman"/>
                          <a:ea typeface="Calibri"/>
                        </a:rPr>
                        <a:t> </a:t>
                      </a:r>
                    </a:p>
                  </a:txBody>
                  <a:tcPr marL="65372" marR="65372" marT="0" marB="0">
                    <a:lnL>
                      <a:noFill/>
                    </a:lnL>
                    <a:lnR>
                      <a:noFill/>
                    </a:lnR>
                    <a:lnT>
                      <a:noFill/>
                    </a:lnT>
                    <a:lnB>
                      <a:noFill/>
                    </a:lnB>
                  </a:tcPr>
                </a:tc>
                <a:extLst>
                  <a:ext uri="{0D108BD9-81ED-4DB2-BD59-A6C34878D82A}">
                    <a16:rowId xmlns="" xmlns:a16="http://schemas.microsoft.com/office/drawing/2014/main" val="10004"/>
                  </a:ext>
                </a:extLst>
              </a:tr>
              <a:tr h="341788">
                <a:tc>
                  <a:txBody>
                    <a:bodyPr/>
                    <a:lstStyle/>
                    <a:p>
                      <a:pPr>
                        <a:lnSpc>
                          <a:spcPct val="115000"/>
                        </a:lnSpc>
                        <a:spcAft>
                          <a:spcPts val="0"/>
                        </a:spcAft>
                      </a:pPr>
                      <a:endParaRPr lang="ru-RU" sz="1100" b="1" dirty="0">
                        <a:solidFill>
                          <a:srgbClr val="000000"/>
                        </a:solidFill>
                        <a:effectLst/>
                        <a:latin typeface="Times New Roman"/>
                        <a:ea typeface="Calibri"/>
                      </a:endParaRPr>
                    </a:p>
                  </a:txBody>
                  <a:tcPr marL="65372" marR="65372" marT="0" marB="0">
                    <a:lnL>
                      <a:noFill/>
                    </a:lnL>
                    <a:lnR>
                      <a:noFill/>
                    </a:lnR>
                    <a:lnT>
                      <a:noFill/>
                    </a:lnT>
                    <a:lnB>
                      <a:noFill/>
                    </a:lnB>
                  </a:tcPr>
                </a:tc>
                <a:tc>
                  <a:txBody>
                    <a:bodyPr/>
                    <a:lstStyle/>
                    <a:p>
                      <a:pPr>
                        <a:lnSpc>
                          <a:spcPct val="115000"/>
                        </a:lnSpc>
                        <a:spcAft>
                          <a:spcPts val="0"/>
                        </a:spcAft>
                      </a:pPr>
                      <a:r>
                        <a:rPr lang="ru-RU" sz="1100">
                          <a:solidFill>
                            <a:srgbClr val="000000"/>
                          </a:solidFill>
                          <a:effectLst/>
                          <a:latin typeface="Times New Roman"/>
                          <a:ea typeface="Calibri"/>
                        </a:rPr>
                        <a:t> </a:t>
                      </a:r>
                    </a:p>
                  </a:txBody>
                  <a:tcPr marL="65372" marR="65372" marT="0" marB="0">
                    <a:lnL>
                      <a:noFill/>
                    </a:lnL>
                    <a:lnR>
                      <a:noFill/>
                    </a:lnR>
                    <a:lnT>
                      <a:noFill/>
                    </a:lnT>
                    <a:lnB>
                      <a:noFill/>
                    </a:lnB>
                  </a:tcPr>
                </a:tc>
                <a:extLst>
                  <a:ext uri="{0D108BD9-81ED-4DB2-BD59-A6C34878D82A}">
                    <a16:rowId xmlns="" xmlns:a16="http://schemas.microsoft.com/office/drawing/2014/main" val="10005"/>
                  </a:ext>
                </a:extLst>
              </a:tr>
              <a:tr h="227859">
                <a:tc>
                  <a:txBody>
                    <a:bodyPr/>
                    <a:lstStyle/>
                    <a:p>
                      <a:pPr>
                        <a:lnSpc>
                          <a:spcPct val="115000"/>
                        </a:lnSpc>
                        <a:spcAft>
                          <a:spcPts val="0"/>
                        </a:spcAft>
                      </a:pPr>
                      <a:endParaRPr lang="ru-RU" sz="1100" dirty="0">
                        <a:solidFill>
                          <a:srgbClr val="000000"/>
                        </a:solidFill>
                        <a:effectLst/>
                        <a:latin typeface="Times New Roman"/>
                        <a:ea typeface="Calibri"/>
                      </a:endParaRPr>
                    </a:p>
                  </a:txBody>
                  <a:tcPr marL="65372" marR="65372" marT="0" marB="0">
                    <a:lnL>
                      <a:noFill/>
                    </a:lnL>
                    <a:lnR>
                      <a:noFill/>
                    </a:lnR>
                    <a:lnT>
                      <a:noFill/>
                    </a:lnT>
                    <a:lnB>
                      <a:noFill/>
                    </a:lnB>
                  </a:tcPr>
                </a:tc>
                <a:tc>
                  <a:txBody>
                    <a:bodyPr/>
                    <a:lstStyle/>
                    <a:p>
                      <a:pPr>
                        <a:lnSpc>
                          <a:spcPct val="115000"/>
                        </a:lnSpc>
                        <a:spcAft>
                          <a:spcPts val="0"/>
                        </a:spcAft>
                      </a:pPr>
                      <a:r>
                        <a:rPr lang="ru-RU" sz="1100" dirty="0">
                          <a:solidFill>
                            <a:srgbClr val="000000"/>
                          </a:solidFill>
                          <a:effectLst/>
                          <a:latin typeface="Times New Roman"/>
                          <a:ea typeface="Calibri"/>
                        </a:rPr>
                        <a:t> </a:t>
                      </a:r>
                    </a:p>
                  </a:txBody>
                  <a:tcPr marL="65372" marR="65372" marT="0" marB="0">
                    <a:lnL>
                      <a:noFill/>
                    </a:lnL>
                    <a:lnR>
                      <a:noFill/>
                    </a:lnR>
                    <a:lnT>
                      <a:noFill/>
                    </a:lnT>
                    <a:lnB>
                      <a:noFill/>
                    </a:lnB>
                  </a:tcPr>
                </a:tc>
                <a:extLst>
                  <a:ext uri="{0D108BD9-81ED-4DB2-BD59-A6C34878D82A}">
                    <a16:rowId xmlns="" xmlns:a16="http://schemas.microsoft.com/office/drawing/2014/main" val="10006"/>
                  </a:ext>
                </a:extLst>
              </a:tr>
            </a:tbl>
          </a:graphicData>
        </a:graphic>
      </p:graphicFrame>
      <p:sp>
        <p:nvSpPr>
          <p:cNvPr id="2" name="Объект 1">
            <a:extLst>
              <a:ext uri="{FF2B5EF4-FFF2-40B4-BE49-F238E27FC236}">
                <a16:creationId xmlns="" xmlns:a16="http://schemas.microsoft.com/office/drawing/2014/main" id="{0AEBC23A-5AC7-4AE2-BC80-5714E5F53671}"/>
              </a:ext>
            </a:extLst>
          </p:cNvPr>
          <p:cNvSpPr>
            <a:spLocks noGrp="1"/>
          </p:cNvSpPr>
          <p:nvPr>
            <p:ph sz="quarter" idx="14"/>
          </p:nvPr>
        </p:nvSpPr>
        <p:spPr/>
        <p:txBody>
          <a:bodyPr>
            <a:normAutofit fontScale="77500" lnSpcReduction="20000"/>
          </a:bodyPr>
          <a:lstStyle/>
          <a:p>
            <a:pPr marL="0" algn="l" rtl="0" eaLnBrk="1" fontAlgn="t" latinLnBrk="0" hangingPunct="1">
              <a:lnSpc>
                <a:spcPct val="115000"/>
              </a:lnSpc>
              <a:spcBef>
                <a:spcPts val="0"/>
              </a:spcBef>
              <a:spcAft>
                <a:spcPts val="0"/>
              </a:spcAft>
            </a:pPr>
            <a:r>
              <a:rPr lang="uk-UA" sz="2400" b="0" i="0" u="none" strike="noStrike" kern="1200" dirty="0" smtClean="0">
                <a:solidFill>
                  <a:srgbClr val="000000"/>
                </a:solidFill>
                <a:effectLst/>
                <a:latin typeface="Times New Roman" panose="02020603050405020304" pitchFamily="18" charset="0"/>
                <a:ea typeface="Calibri" panose="020F0502020204030204" pitchFamily="34" charset="0"/>
              </a:rPr>
              <a:t>Словники синонімів, антонімів, омонімів, паронімів. </a:t>
            </a:r>
            <a:endParaRPr lang="uk-UA" sz="4000" b="0" i="0" u="none" strike="noStrike" dirty="0" smtClean="0">
              <a:effectLst/>
              <a:latin typeface="Arial" panose="020B0604020202020204" pitchFamily="34" charset="0"/>
            </a:endParaRPr>
          </a:p>
          <a:p>
            <a:pPr marL="0" algn="l" rtl="0" eaLnBrk="1" fontAlgn="t" latinLnBrk="0" hangingPunct="1">
              <a:lnSpc>
                <a:spcPct val="115000"/>
              </a:lnSpc>
              <a:spcBef>
                <a:spcPts val="0"/>
              </a:spcBef>
              <a:spcAft>
                <a:spcPts val="0"/>
              </a:spcAft>
            </a:pPr>
            <a:r>
              <a:rPr lang="uk-UA" sz="2400" b="1" i="1" u="none" strike="noStrike" kern="1200" dirty="0" smtClean="0">
                <a:solidFill>
                  <a:srgbClr val="000000"/>
                </a:solidFill>
                <a:effectLst/>
                <a:latin typeface="Times New Roman" panose="02020603050405020304" pitchFamily="18" charset="0"/>
                <a:ea typeface="Calibri" panose="020F0502020204030204" pitchFamily="34" charset="0"/>
              </a:rPr>
              <a:t>Здоров’я і здоровий спосіб життя – важливі людські цінності. </a:t>
            </a:r>
            <a:endParaRPr lang="uk-UA" sz="4000" b="0" i="0" u="none" strike="noStrike" dirty="0" smtClean="0">
              <a:effectLst/>
              <a:latin typeface="Arial" panose="020B0604020202020204" pitchFamily="34" charset="0"/>
            </a:endParaRPr>
          </a:p>
          <a:p>
            <a:pPr marL="0" algn="l" rtl="0" eaLnBrk="1" fontAlgn="t" latinLnBrk="0" hangingPunct="1">
              <a:lnSpc>
                <a:spcPct val="115000"/>
              </a:lnSpc>
              <a:spcBef>
                <a:spcPts val="0"/>
              </a:spcBef>
              <a:spcAft>
                <a:spcPts val="0"/>
              </a:spcAft>
            </a:pPr>
            <a:r>
              <a:rPr lang="uk-UA" sz="2400" b="0" i="0" u="none" strike="noStrike" kern="1200" dirty="0" smtClean="0">
                <a:solidFill>
                  <a:srgbClr val="000000"/>
                </a:solidFill>
                <a:effectLst/>
                <a:latin typeface="Times New Roman" panose="02020603050405020304" pitchFamily="18" charset="0"/>
                <a:ea typeface="Calibri" panose="020F0502020204030204" pitchFamily="34" charset="0"/>
              </a:rPr>
              <a:t>Групи слів за походженням</a:t>
            </a:r>
            <a:r>
              <a:rPr lang="uk-UA" sz="2400" b="1" i="0" u="none" strike="noStrike" kern="1200" dirty="0" smtClean="0">
                <a:solidFill>
                  <a:srgbClr val="000000"/>
                </a:solidFill>
                <a:effectLst/>
                <a:latin typeface="Times New Roman" panose="02020603050405020304" pitchFamily="18" charset="0"/>
                <a:ea typeface="Calibri" panose="020F0502020204030204" pitchFamily="34" charset="0"/>
              </a:rPr>
              <a:t>: </a:t>
            </a:r>
            <a:r>
              <a:rPr lang="uk-UA" sz="2400" b="0" i="0" u="none" strike="noStrike" kern="1200" dirty="0" smtClean="0">
                <a:solidFill>
                  <a:srgbClr val="000000"/>
                </a:solidFill>
                <a:effectLst/>
                <a:latin typeface="Times New Roman" panose="02020603050405020304" pitchFamily="18" charset="0"/>
                <a:ea typeface="Calibri" panose="020F0502020204030204" pitchFamily="34" charset="0"/>
              </a:rPr>
              <a:t>власне українські й запозичені (іншомовного походження) слова. </a:t>
            </a:r>
            <a:endParaRPr lang="uk-UA" sz="4000" b="0" i="0" u="none" strike="noStrike" dirty="0" smtClean="0">
              <a:effectLst/>
              <a:latin typeface="Arial" panose="020B0604020202020204" pitchFamily="34" charset="0"/>
            </a:endParaRPr>
          </a:p>
          <a:p>
            <a:pPr marL="0" algn="l" rtl="0" eaLnBrk="1" fontAlgn="t" latinLnBrk="0" hangingPunct="1">
              <a:lnSpc>
                <a:spcPct val="115000"/>
              </a:lnSpc>
              <a:spcBef>
                <a:spcPts val="0"/>
              </a:spcBef>
              <a:spcAft>
                <a:spcPts val="0"/>
              </a:spcAft>
            </a:pPr>
            <a:r>
              <a:rPr lang="uk-UA" sz="2400" b="1" i="1" u="none" strike="noStrike" kern="1200" dirty="0" smtClean="0">
                <a:solidFill>
                  <a:srgbClr val="000000"/>
                </a:solidFill>
                <a:effectLst/>
                <a:latin typeface="Times New Roman" panose="02020603050405020304" pitchFamily="18" charset="0"/>
                <a:ea typeface="Calibri" panose="020F0502020204030204" pitchFamily="34" charset="0"/>
              </a:rPr>
              <a:t>Світ моїх захоплень </a:t>
            </a:r>
            <a:endParaRPr lang="uk-UA" sz="4000" b="0" i="0" u="none" strike="noStrike" dirty="0" smtClean="0">
              <a:effectLst/>
              <a:latin typeface="Arial" panose="020B0604020202020204" pitchFamily="34" charset="0"/>
            </a:endParaRPr>
          </a:p>
          <a:p>
            <a:pPr marL="0" algn="l" rtl="0" eaLnBrk="1" fontAlgn="t" latinLnBrk="0" hangingPunct="1">
              <a:lnSpc>
                <a:spcPct val="115000"/>
              </a:lnSpc>
              <a:spcBef>
                <a:spcPts val="0"/>
              </a:spcBef>
              <a:spcAft>
                <a:spcPts val="0"/>
              </a:spcAft>
            </a:pPr>
            <a:r>
              <a:rPr lang="uk-UA" sz="2400" b="0" i="0" u="none" strike="noStrike" kern="1200" dirty="0" smtClean="0">
                <a:solidFill>
                  <a:srgbClr val="000000"/>
                </a:solidFill>
                <a:effectLst/>
                <a:latin typeface="Times New Roman" panose="02020603050405020304" pitchFamily="18" charset="0"/>
                <a:ea typeface="Calibri" panose="020F0502020204030204" pitchFamily="34" charset="0"/>
              </a:rPr>
              <a:t>Написання апострофа в словах іншомовного походження. </a:t>
            </a:r>
            <a:endParaRPr lang="uk-UA" sz="4000" b="0" i="0" u="none" strike="noStrike" dirty="0" smtClean="0">
              <a:effectLst/>
              <a:latin typeface="Arial" panose="020B0604020202020204" pitchFamily="34" charset="0"/>
            </a:endParaRPr>
          </a:p>
          <a:p>
            <a:pPr marL="0" algn="l" rtl="0" eaLnBrk="1" fontAlgn="t" latinLnBrk="0" hangingPunct="1">
              <a:lnSpc>
                <a:spcPct val="115000"/>
              </a:lnSpc>
              <a:spcBef>
                <a:spcPts val="0"/>
              </a:spcBef>
              <a:spcAft>
                <a:spcPts val="0"/>
              </a:spcAft>
            </a:pPr>
            <a:r>
              <a:rPr lang="uk-UA" sz="2400" b="0" i="1" u="none" strike="noStrike" kern="1200" dirty="0" smtClean="0">
                <a:solidFill>
                  <a:srgbClr val="000000"/>
                </a:solidFill>
                <a:effectLst/>
                <a:latin typeface="Times New Roman" panose="02020603050405020304" pitchFamily="18" charset="0"/>
                <a:ea typeface="Calibri" panose="020F0502020204030204" pitchFamily="34" charset="0"/>
              </a:rPr>
              <a:t>Іноземні мови – віконце у світ </a:t>
            </a:r>
            <a:endParaRPr lang="uk-UA" sz="4000" b="0" i="0" u="none" strike="noStrike" dirty="0" smtClean="0">
              <a:effectLst/>
              <a:latin typeface="Arial" panose="020B0604020202020204" pitchFamily="34" charset="0"/>
            </a:endParaRPr>
          </a:p>
          <a:p>
            <a:endParaRPr lang="ru-RU" dirty="0"/>
          </a:p>
        </p:txBody>
      </p:sp>
      <p:sp>
        <p:nvSpPr>
          <p:cNvPr id="5" name="Rectangle 1"/>
          <p:cNvSpPr>
            <a:spLocks noChangeArrowheads="1"/>
          </p:cNvSpPr>
          <p:nvPr/>
        </p:nvSpPr>
        <p:spPr bwMode="auto">
          <a:xfrm>
            <a:off x="871538" y="2857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073664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700808"/>
            <a:ext cx="8424935" cy="4896544"/>
          </a:xfrm>
        </p:spPr>
        <p:txBody>
          <a:bodyPr>
            <a:normAutofit fontScale="92500" lnSpcReduction="10000"/>
          </a:bodyPr>
          <a:lstStyle/>
          <a:p>
            <a:pPr marL="0" lvl="0" indent="457200" algn="just">
              <a:lnSpc>
                <a:spcPct val="110000"/>
              </a:lnSpc>
              <a:spcBef>
                <a:spcPts val="0"/>
              </a:spcBef>
              <a:buClrTx/>
              <a:buSzTx/>
              <a:buNone/>
            </a:pPr>
            <a:r>
              <a:rPr lang="uk-UA" sz="1900" i="1" dirty="0">
                <a:solidFill>
                  <a:prstClr val="black"/>
                </a:solidFill>
                <a:latin typeface="Times New Roman" panose="02020603050405020304" pitchFamily="18" charset="0"/>
                <a:ea typeface="MS Mincho" panose="02020609040205080304" pitchFamily="49" charset="-128"/>
              </a:rPr>
              <a:t>Кожен сезон я на двадцять вечорів знімав в одному нью-йоркському </a:t>
            </a:r>
            <a:r>
              <a:rPr lang="uk-UA" sz="1900" i="1" dirty="0" err="1">
                <a:solidFill>
                  <a:prstClr val="black"/>
                </a:solidFill>
                <a:latin typeface="Times New Roman" panose="02020603050405020304" pitchFamily="18" charset="0"/>
                <a:ea typeface="MS Mincho" panose="02020609040205080304" pitchFamily="49" charset="-128"/>
              </a:rPr>
              <a:t>отелі</a:t>
            </a:r>
            <a:r>
              <a:rPr lang="uk-UA" sz="1900" i="1" dirty="0">
                <a:solidFill>
                  <a:prstClr val="black"/>
                </a:solidFill>
                <a:latin typeface="Times New Roman" panose="02020603050405020304" pitchFamily="18" charset="0"/>
                <a:ea typeface="MS Mincho" panose="02020609040205080304" pitchFamily="49" charset="-128"/>
              </a:rPr>
              <a:t> великий танцювальний зал для читання в ньому циклу лекцій.</a:t>
            </a:r>
            <a:endParaRPr lang="uk-UA" sz="1900" dirty="0">
              <a:solidFill>
                <a:prstClr val="black"/>
              </a:solidFill>
              <a:latin typeface="Times New Roman" panose="02020603050405020304" pitchFamily="18" charset="0"/>
              <a:ea typeface="MS Mincho" panose="02020609040205080304" pitchFamily="49" charset="-128"/>
            </a:endParaRPr>
          </a:p>
          <a:p>
            <a:pPr marL="0" lvl="0" indent="457200" algn="just">
              <a:lnSpc>
                <a:spcPct val="110000"/>
              </a:lnSpc>
              <a:spcBef>
                <a:spcPts val="0"/>
              </a:spcBef>
              <a:buClrTx/>
              <a:buSzTx/>
              <a:buNone/>
            </a:pPr>
            <a:r>
              <a:rPr lang="uk-UA" sz="1900" i="1" dirty="0">
                <a:solidFill>
                  <a:prstClr val="black"/>
                </a:solidFill>
                <a:latin typeface="Times New Roman" panose="02020603050405020304" pitchFamily="18" charset="0"/>
                <a:ea typeface="MS Mincho" panose="02020609040205080304" pitchFamily="49" charset="-128"/>
              </a:rPr>
              <a:t>На початку одного з сезонів мене несподівано повідомили, що я повинен сплатити за це приміщення втричі дорожче, ніж раніше. Ця звістка прийшла до мене вже після того, як квитки були віддруковані й поширені та були зроблені всі необхідні оголошення.</a:t>
            </a:r>
            <a:endParaRPr lang="uk-UA" sz="1900" dirty="0">
              <a:solidFill>
                <a:prstClr val="black"/>
              </a:solidFill>
              <a:latin typeface="Times New Roman" panose="02020603050405020304" pitchFamily="18" charset="0"/>
              <a:ea typeface="MS Mincho" panose="02020609040205080304" pitchFamily="49" charset="-128"/>
            </a:endParaRPr>
          </a:p>
          <a:p>
            <a:pPr marL="0" lvl="0" indent="457200" algn="just">
              <a:lnSpc>
                <a:spcPct val="110000"/>
              </a:lnSpc>
              <a:spcBef>
                <a:spcPts val="0"/>
              </a:spcBef>
              <a:buClrTx/>
              <a:buSzTx/>
              <a:buNone/>
            </a:pPr>
            <a:r>
              <a:rPr lang="uk-UA" sz="1900" i="1" dirty="0">
                <a:solidFill>
                  <a:prstClr val="black"/>
                </a:solidFill>
                <a:latin typeface="Times New Roman" panose="02020603050405020304" pitchFamily="18" charset="0"/>
                <a:ea typeface="MS Mincho" panose="02020609040205080304" pitchFamily="49" charset="-128"/>
              </a:rPr>
              <a:t>Звичайно, я не хотів платити зайві гроші, але який смисл мала б розмова з адміністратором </a:t>
            </a:r>
            <a:r>
              <a:rPr lang="uk-UA" sz="1900" i="1" dirty="0" err="1">
                <a:solidFill>
                  <a:prstClr val="black"/>
                </a:solidFill>
                <a:latin typeface="Times New Roman" panose="02020603050405020304" pitchFamily="18" charset="0"/>
                <a:ea typeface="MS Mincho" panose="02020609040205080304" pitchFamily="49" charset="-128"/>
              </a:rPr>
              <a:t>отелю</a:t>
            </a:r>
            <a:r>
              <a:rPr lang="uk-UA" sz="1900" i="1" dirty="0">
                <a:solidFill>
                  <a:prstClr val="black"/>
                </a:solidFill>
                <a:latin typeface="Times New Roman" panose="02020603050405020304" pitchFamily="18" charset="0"/>
                <a:ea typeface="MS Mincho" panose="02020609040205080304" pitchFamily="49" charset="-128"/>
              </a:rPr>
              <a:t> відносно того, чого я хотів. Він цікавився тільки тим, чого хотів сам...</a:t>
            </a:r>
            <a:endParaRPr lang="uk-UA" sz="1900" dirty="0">
              <a:solidFill>
                <a:prstClr val="black"/>
              </a:solidFill>
              <a:latin typeface="Times New Roman" panose="02020603050405020304" pitchFamily="18" charset="0"/>
              <a:ea typeface="MS Mincho" panose="02020609040205080304" pitchFamily="49" charset="-128"/>
            </a:endParaRPr>
          </a:p>
          <a:p>
            <a:pPr marL="0" lvl="0" indent="457200" algn="just">
              <a:lnSpc>
                <a:spcPct val="110000"/>
              </a:lnSpc>
              <a:spcBef>
                <a:spcPts val="0"/>
              </a:spcBef>
              <a:buClrTx/>
              <a:buSzTx/>
              <a:buNone/>
            </a:pPr>
            <a:r>
              <a:rPr lang="uk-UA" sz="1900" i="1" dirty="0">
                <a:solidFill>
                  <a:prstClr val="black"/>
                </a:solidFill>
                <a:latin typeface="Times New Roman" panose="02020603050405020304" pitchFamily="18" charset="0"/>
                <a:ea typeface="MS Mincho" panose="02020609040205080304" pitchFamily="49" charset="-128"/>
              </a:rPr>
              <a:t>Припустимо, що я вчинив би так, як звичайно поводяться в таких випадках, увірвався б у кабінет адміністратора й заявив: “Що це означає – ви збільшуєте втричі орендну плату за приміщення, коли, як вам відомо, квитки вже віддруковані й зроблені відповідні оголошення! Утричі! Це нісенітниця! Я не буду стільки платити!”. Що б тоді відбулося? Розпалилася б суперечка, а ви знаєте, чим закінчується суперечки. Навіть якщо б я переконав його в тому, що він не правий, то самолюбство завадило б його відступові...</a:t>
            </a:r>
            <a:endParaRPr lang="uk-UA" sz="1900" dirty="0">
              <a:solidFill>
                <a:prstClr val="black"/>
              </a:solidFill>
              <a:latin typeface="Times New Roman" panose="02020603050405020304" pitchFamily="18" charset="0"/>
              <a:ea typeface="MS Mincho" panose="02020609040205080304" pitchFamily="49" charset="-128"/>
            </a:endParaRPr>
          </a:p>
          <a:p>
            <a:pPr marL="0" lvl="0" indent="457200" algn="just">
              <a:lnSpc>
                <a:spcPct val="110000"/>
              </a:lnSpc>
              <a:spcBef>
                <a:spcPts val="0"/>
              </a:spcBef>
              <a:buClrTx/>
              <a:buSzTx/>
              <a:buNone/>
            </a:pPr>
            <a:r>
              <a:rPr lang="uk-UA" sz="1900" i="1" dirty="0">
                <a:solidFill>
                  <a:prstClr val="black"/>
                </a:solidFill>
                <a:latin typeface="Times New Roman" panose="02020603050405020304" pitchFamily="18" charset="0"/>
                <a:ea typeface="MS Mincho" panose="02020609040205080304" pitchFamily="49" charset="-128"/>
              </a:rPr>
              <a:t>І ось через два дні я пішов до адміністратора...(Дейл Карнегі)</a:t>
            </a:r>
            <a:endParaRPr lang="uk-UA" sz="1900" dirty="0">
              <a:solidFill>
                <a:prstClr val="black"/>
              </a:solidFill>
              <a:latin typeface="Times New Roman" panose="02020603050405020304" pitchFamily="18" charset="0"/>
              <a:ea typeface="MS Mincho" panose="02020609040205080304" pitchFamily="49" charset="-128"/>
            </a:endParaRPr>
          </a:p>
          <a:p>
            <a:endParaRPr lang="ru-RU" dirty="0"/>
          </a:p>
        </p:txBody>
      </p:sp>
      <p:sp>
        <p:nvSpPr>
          <p:cNvPr id="3" name="Заголовок 2"/>
          <p:cNvSpPr>
            <a:spLocks noGrp="1"/>
          </p:cNvSpPr>
          <p:nvPr>
            <p:ph type="title"/>
          </p:nvPr>
        </p:nvSpPr>
        <p:spPr>
          <a:xfrm>
            <a:off x="539552" y="404664"/>
            <a:ext cx="8229600" cy="786416"/>
          </a:xfrm>
        </p:spPr>
        <p:txBody>
          <a:bodyPr/>
          <a:lstStyle/>
          <a:p>
            <a:r>
              <a:rPr lang="uk-UA" b="1" dirty="0">
                <a:solidFill>
                  <a:schemeClr val="bg1"/>
                </a:solidFill>
              </a:rPr>
              <a:t>ЗАВДАННЯ</a:t>
            </a:r>
            <a:endParaRPr lang="ru-RU" b="1" dirty="0">
              <a:solidFill>
                <a:schemeClr val="bg1"/>
              </a:solidFill>
            </a:endParaRPr>
          </a:p>
        </p:txBody>
      </p:sp>
    </p:spTree>
    <p:extLst>
      <p:ext uri="{BB962C8B-B14F-4D97-AF65-F5344CB8AC3E}">
        <p14:creationId xmlns:p14="http://schemas.microsoft.com/office/powerpoint/2010/main" val="17588392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99592" y="2276872"/>
            <a:ext cx="7408333" cy="3450696"/>
          </a:xfrm>
        </p:spPr>
        <p:txBody>
          <a:bodyPr/>
          <a:lstStyle/>
          <a:p>
            <a:endParaRPr lang="ru-RU" sz="2000" dirty="0">
              <a:solidFill>
                <a:srgbClr val="000000"/>
              </a:solidFill>
              <a:latin typeface="Times New Roman"/>
            </a:endParaRPr>
          </a:p>
          <a:p>
            <a:pPr algn="just"/>
            <a:r>
              <a:rPr lang="ru-RU" sz="2000" dirty="0">
                <a:solidFill>
                  <a:srgbClr val="000000"/>
                </a:solidFill>
                <a:latin typeface="Times New Roman"/>
              </a:rPr>
              <a:t> </a:t>
            </a:r>
            <a:r>
              <a:rPr lang="ru-RU" b="1" dirty="0">
                <a:solidFill>
                  <a:srgbClr val="000000"/>
                </a:solidFill>
                <a:latin typeface="Times New Roman"/>
              </a:rPr>
              <a:t>«</a:t>
            </a:r>
            <a:r>
              <a:rPr lang="ru-RU" sz="3200" b="1" dirty="0" err="1">
                <a:solidFill>
                  <a:srgbClr val="000000"/>
                </a:solidFill>
                <a:latin typeface="Times New Roman"/>
              </a:rPr>
              <a:t>Українська</a:t>
            </a:r>
            <a:r>
              <a:rPr lang="ru-RU" sz="3200" b="1" dirty="0">
                <a:solidFill>
                  <a:srgbClr val="000000"/>
                </a:solidFill>
                <a:latin typeface="Times New Roman"/>
              </a:rPr>
              <a:t> </a:t>
            </a:r>
            <a:r>
              <a:rPr lang="ru-RU" sz="3200" b="1" dirty="0" err="1">
                <a:solidFill>
                  <a:srgbClr val="000000"/>
                </a:solidFill>
                <a:latin typeface="Times New Roman"/>
              </a:rPr>
              <a:t>мова</a:t>
            </a:r>
            <a:r>
              <a:rPr lang="ru-RU" sz="3200" b="1" dirty="0">
                <a:solidFill>
                  <a:srgbClr val="000000"/>
                </a:solidFill>
                <a:latin typeface="Times New Roman"/>
              </a:rPr>
              <a:t>. 5-6 </a:t>
            </a:r>
            <a:r>
              <a:rPr lang="ru-RU" sz="3200" b="1" dirty="0" err="1">
                <a:solidFill>
                  <a:srgbClr val="000000"/>
                </a:solidFill>
                <a:latin typeface="Times New Roman"/>
              </a:rPr>
              <a:t>класи</a:t>
            </a:r>
            <a:r>
              <a:rPr lang="ru-RU" sz="3200" b="1" dirty="0">
                <a:solidFill>
                  <a:srgbClr val="000000"/>
                </a:solidFill>
                <a:latin typeface="Times New Roman"/>
              </a:rPr>
              <a:t>» для </a:t>
            </a:r>
            <a:r>
              <a:rPr lang="ru-RU" sz="3200" b="1" dirty="0" err="1">
                <a:solidFill>
                  <a:srgbClr val="000000"/>
                </a:solidFill>
                <a:latin typeface="Times New Roman"/>
              </a:rPr>
              <a:t>закладів</a:t>
            </a:r>
            <a:r>
              <a:rPr lang="ru-RU" sz="3200" b="1" dirty="0">
                <a:solidFill>
                  <a:srgbClr val="000000"/>
                </a:solidFill>
                <a:latin typeface="Times New Roman"/>
              </a:rPr>
              <a:t> </a:t>
            </a:r>
            <a:r>
              <a:rPr lang="ru-RU" sz="3200" b="1" dirty="0" err="1">
                <a:solidFill>
                  <a:srgbClr val="000000"/>
                </a:solidFill>
                <a:latin typeface="Times New Roman"/>
              </a:rPr>
              <a:t>загальної</a:t>
            </a:r>
            <a:r>
              <a:rPr lang="ru-RU" sz="3200" b="1" dirty="0">
                <a:solidFill>
                  <a:srgbClr val="000000"/>
                </a:solidFill>
                <a:latin typeface="Times New Roman"/>
              </a:rPr>
              <a:t> </a:t>
            </a:r>
            <a:r>
              <a:rPr lang="ru-RU" sz="3200" b="1" dirty="0" err="1">
                <a:solidFill>
                  <a:srgbClr val="000000"/>
                </a:solidFill>
                <a:latin typeface="Times New Roman"/>
              </a:rPr>
              <a:t>середньої</a:t>
            </a:r>
            <a:r>
              <a:rPr lang="ru-RU" sz="3200" b="1" dirty="0">
                <a:solidFill>
                  <a:srgbClr val="000000"/>
                </a:solidFill>
                <a:latin typeface="Times New Roman"/>
              </a:rPr>
              <a:t> </a:t>
            </a:r>
            <a:r>
              <a:rPr lang="ru-RU" sz="3200" b="1" dirty="0" err="1">
                <a:solidFill>
                  <a:srgbClr val="000000"/>
                </a:solidFill>
                <a:latin typeface="Times New Roman"/>
              </a:rPr>
              <a:t>освіти</a:t>
            </a:r>
            <a:r>
              <a:rPr lang="ru-RU" sz="3200" b="1" dirty="0">
                <a:solidFill>
                  <a:srgbClr val="000000"/>
                </a:solidFill>
                <a:latin typeface="Times New Roman"/>
              </a:rPr>
              <a:t> </a:t>
            </a:r>
            <a:r>
              <a:rPr lang="ru-RU" sz="3200" dirty="0">
                <a:solidFill>
                  <a:srgbClr val="000000"/>
                </a:solidFill>
                <a:latin typeface="Times New Roman"/>
              </a:rPr>
              <a:t> </a:t>
            </a:r>
            <a:r>
              <a:rPr lang="ru-RU" sz="3200" dirty="0" smtClean="0">
                <a:latin typeface="Times New Roman"/>
              </a:rPr>
              <a:t>(</a:t>
            </a:r>
            <a:r>
              <a:rPr lang="ru-RU" sz="3200" b="1" dirty="0" err="1">
                <a:latin typeface="Times New Roman"/>
              </a:rPr>
              <a:t>автори</a:t>
            </a:r>
            <a:r>
              <a:rPr lang="ru-RU" sz="3200" b="1" dirty="0">
                <a:latin typeface="Times New Roman"/>
              </a:rPr>
              <a:t>: </a:t>
            </a:r>
            <a:r>
              <a:rPr lang="ru-RU" sz="3200" b="1" dirty="0" err="1">
                <a:latin typeface="Times New Roman"/>
              </a:rPr>
              <a:t>Заболотний</a:t>
            </a:r>
            <a:r>
              <a:rPr lang="ru-RU" sz="3200" b="1" dirty="0">
                <a:latin typeface="Times New Roman"/>
              </a:rPr>
              <a:t> О.В., </a:t>
            </a:r>
            <a:r>
              <a:rPr lang="ru-RU" sz="3200" b="1" dirty="0" err="1">
                <a:latin typeface="Times New Roman"/>
              </a:rPr>
              <a:t>Заболотний</a:t>
            </a:r>
            <a:r>
              <a:rPr lang="ru-RU" sz="3200" b="1" dirty="0">
                <a:latin typeface="Times New Roman"/>
              </a:rPr>
              <a:t> В.В., </a:t>
            </a:r>
            <a:r>
              <a:rPr lang="ru-RU" sz="3200" b="1" dirty="0" err="1">
                <a:latin typeface="Times New Roman"/>
              </a:rPr>
              <a:t>Лавринчук</a:t>
            </a:r>
            <a:r>
              <a:rPr lang="ru-RU" sz="3200" b="1" dirty="0">
                <a:latin typeface="Times New Roman"/>
              </a:rPr>
              <a:t> В.П., </a:t>
            </a:r>
            <a:r>
              <a:rPr lang="ru-RU" sz="3200" b="1" dirty="0" err="1">
                <a:latin typeface="Times New Roman"/>
              </a:rPr>
              <a:t>Плівачук</a:t>
            </a:r>
            <a:r>
              <a:rPr lang="ru-RU" sz="3200" b="1" dirty="0">
                <a:latin typeface="Times New Roman"/>
              </a:rPr>
              <a:t> К.В., Попова Т.Д.) </a:t>
            </a:r>
            <a:endParaRPr lang="ru-RU" sz="3200" dirty="0">
              <a:latin typeface="Times New Roman"/>
            </a:endParaRPr>
          </a:p>
          <a:p>
            <a:endParaRPr lang="ru-RU" dirty="0">
              <a:latin typeface="Times New Roman"/>
            </a:endParaRPr>
          </a:p>
          <a:p>
            <a:endParaRPr lang="ru-RU" dirty="0"/>
          </a:p>
        </p:txBody>
      </p:sp>
      <p:sp>
        <p:nvSpPr>
          <p:cNvPr id="3" name="Заголовок 2"/>
          <p:cNvSpPr>
            <a:spLocks noGrp="1"/>
          </p:cNvSpPr>
          <p:nvPr>
            <p:ph type="title"/>
          </p:nvPr>
        </p:nvSpPr>
        <p:spPr/>
        <p:txBody>
          <a:bodyPr/>
          <a:lstStyle/>
          <a:p>
            <a:r>
              <a:rPr lang="uk-UA" b="1" dirty="0">
                <a:solidFill>
                  <a:schemeClr val="bg1"/>
                </a:solidFill>
              </a:rPr>
              <a:t>Модельна програма</a:t>
            </a:r>
            <a:endParaRPr lang="ru-RU" b="1" dirty="0">
              <a:solidFill>
                <a:schemeClr val="bg1"/>
              </a:solidFill>
            </a:endParaRPr>
          </a:p>
        </p:txBody>
      </p:sp>
    </p:spTree>
    <p:extLst>
      <p:ext uri="{BB962C8B-B14F-4D97-AF65-F5344CB8AC3E}">
        <p14:creationId xmlns:p14="http://schemas.microsoft.com/office/powerpoint/2010/main" val="7661903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2132856"/>
            <a:ext cx="8496943" cy="4176464"/>
          </a:xfrm>
        </p:spPr>
        <p:txBody>
          <a:bodyPr>
            <a:normAutofit fontScale="85000" lnSpcReduction="10000"/>
          </a:bodyPr>
          <a:lstStyle/>
          <a:p>
            <a:pPr algn="just"/>
            <a:r>
              <a:rPr lang="uk-UA" sz="3000" dirty="0" smtClean="0">
                <a:solidFill>
                  <a:srgbClr val="000000"/>
                </a:solidFill>
                <a:latin typeface="Times New Roman"/>
              </a:rPr>
              <a:t>Ця модельна навчальна програма: </a:t>
            </a:r>
          </a:p>
          <a:p>
            <a:pPr algn="just"/>
            <a:r>
              <a:rPr lang="uk-UA" sz="3000" dirty="0" smtClean="0">
                <a:solidFill>
                  <a:srgbClr val="000000"/>
                </a:solidFill>
                <a:latin typeface="Times New Roman"/>
              </a:rPr>
              <a:t>ґрунтується на засадах </a:t>
            </a:r>
            <a:r>
              <a:rPr lang="uk-UA" sz="3000" b="1" dirty="0" smtClean="0">
                <a:solidFill>
                  <a:srgbClr val="000000"/>
                </a:solidFill>
                <a:latin typeface="Times New Roman"/>
              </a:rPr>
              <a:t>цінностей </a:t>
            </a:r>
            <a:r>
              <a:rPr lang="uk-UA" sz="3000" dirty="0" smtClean="0">
                <a:solidFill>
                  <a:srgbClr val="000000"/>
                </a:solidFill>
                <a:latin typeface="Times New Roman"/>
              </a:rPr>
              <a:t>українського народу, особистісно зорієнтованого, компетентнісного, аксіологічного, діяльнісного, інтегративного підходів; </a:t>
            </a:r>
          </a:p>
          <a:p>
            <a:pPr algn="just"/>
            <a:r>
              <a:rPr lang="uk-UA" sz="3000" dirty="0" smtClean="0">
                <a:solidFill>
                  <a:srgbClr val="000000"/>
                </a:solidFill>
                <a:latin typeface="Times New Roman"/>
              </a:rPr>
              <a:t>передбачає реалізацію вимог до обов’язкових результатів навчання в мовно-літературній освітній галузі; </a:t>
            </a:r>
          </a:p>
          <a:p>
            <a:pPr algn="just"/>
            <a:r>
              <a:rPr lang="uk-UA" sz="3000" dirty="0" smtClean="0">
                <a:solidFill>
                  <a:srgbClr val="000000"/>
                </a:solidFill>
                <a:latin typeface="Times New Roman"/>
              </a:rPr>
              <a:t>ураховує наступність між циклами навчання; </a:t>
            </a:r>
          </a:p>
          <a:p>
            <a:pPr algn="just"/>
            <a:r>
              <a:rPr lang="uk-UA" sz="3000" dirty="0" smtClean="0">
                <a:solidFill>
                  <a:srgbClr val="000000"/>
                </a:solidFill>
                <a:latin typeface="Times New Roman"/>
              </a:rPr>
              <a:t>орієнтується на компетентнісний потенціал мовно-літературної освітньої галузі. </a:t>
            </a:r>
          </a:p>
          <a:p>
            <a:endParaRPr lang="ru-RU" dirty="0">
              <a:solidFill>
                <a:srgbClr val="000000"/>
              </a:solidFill>
              <a:latin typeface="Times New Roman"/>
            </a:endParaRPr>
          </a:p>
          <a:p>
            <a:endParaRPr lang="ru-RU" dirty="0"/>
          </a:p>
        </p:txBody>
      </p:sp>
      <p:sp>
        <p:nvSpPr>
          <p:cNvPr id="3" name="Заголовок 2"/>
          <p:cNvSpPr>
            <a:spLocks noGrp="1"/>
          </p:cNvSpPr>
          <p:nvPr>
            <p:ph type="title"/>
          </p:nvPr>
        </p:nvSpPr>
        <p:spPr/>
        <p:txBody>
          <a:bodyPr/>
          <a:lstStyle/>
          <a:p>
            <a:r>
              <a:rPr lang="uk-UA" sz="4000" b="1" dirty="0">
                <a:solidFill>
                  <a:schemeClr val="bg1"/>
                </a:solidFill>
              </a:rPr>
              <a:t>Українська мова ( Заболотні)</a:t>
            </a:r>
            <a:endParaRPr lang="ru-RU" b="1" dirty="0">
              <a:solidFill>
                <a:schemeClr val="bg1"/>
              </a:solidFill>
            </a:endParaRPr>
          </a:p>
        </p:txBody>
      </p:sp>
    </p:spTree>
    <p:extLst>
      <p:ext uri="{BB962C8B-B14F-4D97-AF65-F5344CB8AC3E}">
        <p14:creationId xmlns:p14="http://schemas.microsoft.com/office/powerpoint/2010/main" val="23875664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2276872"/>
            <a:ext cx="8496943" cy="3888432"/>
          </a:xfrm>
        </p:spPr>
        <p:txBody>
          <a:bodyPr>
            <a:noAutofit/>
          </a:bodyPr>
          <a:lstStyle/>
          <a:p>
            <a:pPr algn="just"/>
            <a:r>
              <a:rPr lang="uk-UA" sz="3200" dirty="0" smtClean="0">
                <a:solidFill>
                  <a:srgbClr val="000000"/>
                </a:solidFill>
                <a:latin typeface="Times New Roman"/>
              </a:rPr>
              <a:t>Категорія «ціннісні орієнтири особистості» містить у собі три компоненти: </a:t>
            </a:r>
          </a:p>
          <a:p>
            <a:pPr algn="just"/>
            <a:r>
              <a:rPr lang="uk-UA" sz="3200" dirty="0" smtClean="0">
                <a:solidFill>
                  <a:srgbClr val="000000"/>
                </a:solidFill>
                <a:latin typeface="Times New Roman"/>
              </a:rPr>
              <a:t>пізнавальний – усвідомлення сутності явища, його якостей, властивостей; </a:t>
            </a:r>
          </a:p>
          <a:p>
            <a:pPr algn="just"/>
            <a:r>
              <a:rPr lang="uk-UA" sz="3200" dirty="0" smtClean="0">
                <a:solidFill>
                  <a:srgbClr val="000000"/>
                </a:solidFill>
                <a:latin typeface="Times New Roman"/>
              </a:rPr>
              <a:t>емоційний – переживання цінності явища; мотиваційний – готовність діяти відповідно до усвідомленої цінності в ситуації вибору. </a:t>
            </a:r>
            <a:endParaRPr lang="uk-UA" sz="3200" dirty="0"/>
          </a:p>
        </p:txBody>
      </p:sp>
      <p:sp>
        <p:nvSpPr>
          <p:cNvPr id="3" name="Заголовок 2"/>
          <p:cNvSpPr>
            <a:spLocks noGrp="1"/>
          </p:cNvSpPr>
          <p:nvPr>
            <p:ph type="title"/>
          </p:nvPr>
        </p:nvSpPr>
        <p:spPr/>
        <p:txBody>
          <a:bodyPr/>
          <a:lstStyle/>
          <a:p>
            <a:r>
              <a:rPr lang="uk-UA" sz="4000" b="1" dirty="0">
                <a:solidFill>
                  <a:schemeClr val="bg1"/>
                </a:solidFill>
              </a:rPr>
              <a:t>Українська мова ( Заболотні)</a:t>
            </a:r>
            <a:endParaRPr lang="ru-RU" b="1" dirty="0">
              <a:solidFill>
                <a:schemeClr val="bg1"/>
              </a:solidFill>
            </a:endParaRPr>
          </a:p>
        </p:txBody>
      </p:sp>
    </p:spTree>
    <p:extLst>
      <p:ext uri="{BB962C8B-B14F-4D97-AF65-F5344CB8AC3E}">
        <p14:creationId xmlns:p14="http://schemas.microsoft.com/office/powerpoint/2010/main" val="13931906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988840"/>
            <a:ext cx="8568951" cy="4248472"/>
          </a:xfrm>
        </p:spPr>
        <p:txBody>
          <a:bodyPr>
            <a:normAutofit fontScale="32500" lnSpcReduction="20000"/>
          </a:bodyPr>
          <a:lstStyle/>
          <a:p>
            <a:pPr marL="0" indent="0" algn="ctr">
              <a:buNone/>
            </a:pPr>
            <a:r>
              <a:rPr lang="uk-UA" sz="6200" dirty="0" smtClean="0">
                <a:solidFill>
                  <a:srgbClr val="000000"/>
                </a:solidFill>
                <a:latin typeface="Times New Roman"/>
              </a:rPr>
              <a:t>Урок української мови на сучасному етапі повинен мати такі основні </a:t>
            </a:r>
            <a:r>
              <a:rPr lang="uk-UA" sz="6200" b="1" dirty="0" smtClean="0">
                <a:solidFill>
                  <a:srgbClr val="C00000"/>
                </a:solidFill>
                <a:latin typeface="Times New Roman"/>
              </a:rPr>
              <a:t>особливості</a:t>
            </a:r>
            <a:r>
              <a:rPr lang="uk-UA" sz="6200" dirty="0" smtClean="0">
                <a:solidFill>
                  <a:srgbClr val="C00000"/>
                </a:solidFill>
                <a:latin typeface="Times New Roman"/>
              </a:rPr>
              <a:t>: </a:t>
            </a:r>
          </a:p>
          <a:p>
            <a:pPr algn="just"/>
            <a:endParaRPr lang="uk-UA" sz="6200" dirty="0" smtClean="0">
              <a:solidFill>
                <a:srgbClr val="000000"/>
              </a:solidFill>
              <a:latin typeface="Times New Roman"/>
            </a:endParaRPr>
          </a:p>
          <a:p>
            <a:pPr algn="just"/>
            <a:r>
              <a:rPr lang="uk-UA" sz="5000" dirty="0" smtClean="0">
                <a:solidFill>
                  <a:srgbClr val="000000"/>
                </a:solidFill>
                <a:latin typeface="Times New Roman"/>
              </a:rPr>
              <a:t>- виховання мовної особистості, національно-свідомого громадянина України; </a:t>
            </a:r>
          </a:p>
          <a:p>
            <a:pPr algn="just"/>
            <a:r>
              <a:rPr lang="uk-UA" sz="5000" dirty="0" smtClean="0">
                <a:solidFill>
                  <a:srgbClr val="000000"/>
                </a:solidFill>
                <a:latin typeface="Times New Roman"/>
              </a:rPr>
              <a:t>- реалізація комунікативно-діяльнісного, українознавчого, функціонально-стилістичного та інших аспектів навчання; </a:t>
            </a:r>
          </a:p>
          <a:p>
            <a:pPr algn="just"/>
            <a:r>
              <a:rPr lang="uk-UA" sz="5000" dirty="0" smtClean="0">
                <a:solidFill>
                  <a:srgbClr val="000000"/>
                </a:solidFill>
                <a:latin typeface="Times New Roman"/>
              </a:rPr>
              <a:t>- розвиток пізнавальних і творчих здібностей особистості; </a:t>
            </a:r>
          </a:p>
          <a:p>
            <a:pPr algn="just"/>
            <a:r>
              <a:rPr lang="uk-UA" sz="5000" dirty="0" smtClean="0">
                <a:solidFill>
                  <a:srgbClr val="000000"/>
                </a:solidFill>
                <a:latin typeface="Times New Roman"/>
              </a:rPr>
              <a:t>- мовленнєва спрямованість уроку, удосконалення всіх видів мовленнєвої діяльності; </a:t>
            </a:r>
          </a:p>
          <a:p>
            <a:pPr algn="just"/>
            <a:r>
              <a:rPr lang="uk-UA" sz="5000" dirty="0" smtClean="0">
                <a:solidFill>
                  <a:srgbClr val="000000"/>
                </a:solidFill>
                <a:latin typeface="Times New Roman"/>
              </a:rPr>
              <a:t>- здійснення морального, етичного та естетичного виховання, що передбачає особистісний підхід до навчання; </a:t>
            </a:r>
          </a:p>
          <a:p>
            <a:pPr algn="just"/>
            <a:r>
              <a:rPr lang="uk-UA" sz="5000" dirty="0" smtClean="0">
                <a:solidFill>
                  <a:srgbClr val="000000"/>
                </a:solidFill>
                <a:latin typeface="Times New Roman"/>
              </a:rPr>
              <a:t>- посилення практичної спрямованості навчання; </a:t>
            </a:r>
          </a:p>
          <a:p>
            <a:pPr algn="just"/>
            <a:r>
              <a:rPr lang="uk-UA" sz="5000" dirty="0" smtClean="0">
                <a:solidFill>
                  <a:srgbClr val="000000"/>
                </a:solidFill>
                <a:latin typeface="Times New Roman"/>
              </a:rPr>
              <a:t>- використання активних інноваційних форм, методів, прийомів навчання; </a:t>
            </a:r>
          </a:p>
          <a:p>
            <a:pPr algn="just"/>
            <a:r>
              <a:rPr lang="uk-UA" sz="5000" dirty="0" smtClean="0">
                <a:solidFill>
                  <a:srgbClr val="000000"/>
                </a:solidFill>
                <a:latin typeface="Times New Roman"/>
              </a:rPr>
              <a:t>- інтегральність (реалізація внутрішньо- і міжпредметних зв’язків); </a:t>
            </a:r>
          </a:p>
          <a:p>
            <a:pPr algn="just"/>
            <a:r>
              <a:rPr lang="uk-UA" sz="5000" dirty="0" smtClean="0">
                <a:solidFill>
                  <a:srgbClr val="000000"/>
                </a:solidFill>
                <a:latin typeface="Times New Roman"/>
              </a:rPr>
              <a:t>- оптимальність змісту уроку. </a:t>
            </a:r>
          </a:p>
          <a:p>
            <a:pPr marL="0" indent="0">
              <a:buNone/>
            </a:pPr>
            <a:endParaRPr lang="ru-RU" dirty="0">
              <a:solidFill>
                <a:srgbClr val="000000"/>
              </a:solidFill>
              <a:latin typeface="Times New Roman"/>
            </a:endParaRPr>
          </a:p>
        </p:txBody>
      </p:sp>
      <p:sp>
        <p:nvSpPr>
          <p:cNvPr id="3" name="Заголовок 2"/>
          <p:cNvSpPr>
            <a:spLocks noGrp="1"/>
          </p:cNvSpPr>
          <p:nvPr>
            <p:ph type="title"/>
          </p:nvPr>
        </p:nvSpPr>
        <p:spPr>
          <a:xfrm>
            <a:off x="467544" y="260648"/>
            <a:ext cx="8229600" cy="1252728"/>
          </a:xfrm>
        </p:spPr>
        <p:txBody>
          <a:bodyPr/>
          <a:lstStyle/>
          <a:p>
            <a:r>
              <a:rPr lang="uk-UA" sz="4000" b="1" dirty="0">
                <a:solidFill>
                  <a:schemeClr val="bg1"/>
                </a:solidFill>
              </a:rPr>
              <a:t>Українська мова </a:t>
            </a:r>
            <a:r>
              <a:rPr lang="uk-UA" sz="4000" b="1" dirty="0" smtClean="0">
                <a:solidFill>
                  <a:schemeClr val="bg1"/>
                </a:solidFill>
              </a:rPr>
              <a:t>(Заболотні</a:t>
            </a:r>
            <a:r>
              <a:rPr lang="uk-UA" sz="4000" b="1" dirty="0">
                <a:solidFill>
                  <a:schemeClr val="bg1"/>
                </a:solidFill>
              </a:rPr>
              <a:t>)</a:t>
            </a:r>
            <a:endParaRPr lang="ru-RU" b="1" dirty="0">
              <a:solidFill>
                <a:schemeClr val="bg1"/>
              </a:solidFill>
            </a:endParaRPr>
          </a:p>
        </p:txBody>
      </p:sp>
    </p:spTree>
    <p:extLst>
      <p:ext uri="{BB962C8B-B14F-4D97-AF65-F5344CB8AC3E}">
        <p14:creationId xmlns:p14="http://schemas.microsoft.com/office/powerpoint/2010/main" val="31623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5" y="1772816"/>
            <a:ext cx="8352928" cy="4536504"/>
          </a:xfrm>
        </p:spPr>
        <p:txBody>
          <a:bodyPr>
            <a:normAutofit lnSpcReduction="10000"/>
          </a:bodyPr>
          <a:lstStyle/>
          <a:p>
            <a:pPr algn="just"/>
            <a:r>
              <a:rPr lang="ru-RU" b="1" dirty="0" smtClean="0">
                <a:solidFill>
                  <a:srgbClr val="333333"/>
                </a:solidFill>
                <a:latin typeface="PT Sans"/>
              </a:rPr>
              <a:t>Дизайнер </a:t>
            </a:r>
            <a:r>
              <a:rPr lang="uk-UA" b="1" dirty="0" smtClean="0">
                <a:solidFill>
                  <a:srgbClr val="333333"/>
                </a:solidFill>
                <a:latin typeface="PT Sans"/>
              </a:rPr>
              <a:t>віртуальних світів</a:t>
            </a:r>
            <a:endParaRPr lang="uk-UA" dirty="0" smtClean="0">
              <a:solidFill>
                <a:srgbClr val="333333"/>
              </a:solidFill>
              <a:latin typeface="PT Sans"/>
            </a:endParaRPr>
          </a:p>
          <a:p>
            <a:pPr algn="just"/>
            <a:r>
              <a:rPr lang="uk-UA" dirty="0" smtClean="0">
                <a:solidFill>
                  <a:srgbClr val="333333"/>
                </a:solidFill>
                <a:latin typeface="PT Sans"/>
              </a:rPr>
              <a:t>Найближчим часом зросте кількість </a:t>
            </a:r>
            <a:r>
              <a:rPr lang="ru-RU" dirty="0" smtClean="0">
                <a:solidFill>
                  <a:srgbClr val="333333"/>
                </a:solidFill>
                <a:latin typeface="PT Sans"/>
              </a:rPr>
              <a:t>охочих </a:t>
            </a:r>
            <a:r>
              <a:rPr lang="uk-UA" dirty="0" smtClean="0">
                <a:solidFill>
                  <a:srgbClr val="333333"/>
                </a:solidFill>
                <a:latin typeface="PT Sans"/>
              </a:rPr>
              <a:t>подорожувати віртуальними світами. Тож знадобиться дизайнер віртуальної реальності, який матиме здібності художника і програміста</a:t>
            </a:r>
            <a:r>
              <a:rPr lang="ru-RU" dirty="0" smtClean="0">
                <a:solidFill>
                  <a:srgbClr val="333333"/>
                </a:solidFill>
                <a:latin typeface="PT Sans"/>
              </a:rPr>
              <a:t>. </a:t>
            </a:r>
            <a:r>
              <a:rPr lang="ru-RU" dirty="0">
                <a:solidFill>
                  <a:srgbClr val="333333"/>
                </a:solidFill>
                <a:latin typeface="PT Sans"/>
              </a:rPr>
              <a:t>До </a:t>
            </a:r>
            <a:r>
              <a:rPr lang="uk-UA" dirty="0" smtClean="0">
                <a:solidFill>
                  <a:srgbClr val="333333"/>
                </a:solidFill>
                <a:latin typeface="PT Sans"/>
              </a:rPr>
              <a:t>речі, здобути відповідні знання можна в Дніпровському національному університеті ім. </a:t>
            </a:r>
            <a:r>
              <a:rPr lang="ru-RU" dirty="0" smtClean="0">
                <a:solidFill>
                  <a:srgbClr val="333333"/>
                </a:solidFill>
                <a:latin typeface="PT Sans"/>
              </a:rPr>
              <a:t>О</a:t>
            </a:r>
            <a:r>
              <a:rPr lang="ru-RU" dirty="0">
                <a:solidFill>
                  <a:srgbClr val="333333"/>
                </a:solidFill>
                <a:latin typeface="PT Sans"/>
              </a:rPr>
              <a:t>. Гончара</a:t>
            </a:r>
          </a:p>
          <a:p>
            <a:pPr algn="just"/>
            <a:r>
              <a:rPr lang="uk-UA" b="1" dirty="0" err="1" smtClean="0">
                <a:solidFill>
                  <a:srgbClr val="333333"/>
                </a:solidFill>
                <a:latin typeface="PT Sans"/>
              </a:rPr>
              <a:t>Проєктувальник</a:t>
            </a:r>
            <a:r>
              <a:rPr lang="uk-UA" b="1" dirty="0" smtClean="0">
                <a:solidFill>
                  <a:srgbClr val="333333"/>
                </a:solidFill>
                <a:latin typeface="PT Sans"/>
              </a:rPr>
              <a:t> розумних будинків</a:t>
            </a:r>
            <a:endParaRPr lang="uk-UA" dirty="0" smtClean="0">
              <a:solidFill>
                <a:srgbClr val="333333"/>
              </a:solidFill>
              <a:latin typeface="PT Sans"/>
            </a:endParaRPr>
          </a:p>
          <a:p>
            <a:pPr algn="just"/>
            <a:r>
              <a:rPr lang="uk-UA" dirty="0" smtClean="0">
                <a:solidFill>
                  <a:srgbClr val="333333"/>
                </a:solidFill>
                <a:latin typeface="PT Sans"/>
              </a:rPr>
              <a:t>Знання та вміння у сфері програмування та ІТ-технологій допоможуть </a:t>
            </a:r>
            <a:r>
              <a:rPr lang="ru-RU" dirty="0" smtClean="0">
                <a:solidFill>
                  <a:srgbClr val="333333"/>
                </a:solidFill>
                <a:latin typeface="PT Sans"/>
              </a:rPr>
              <a:t>стати </a:t>
            </a:r>
            <a:r>
              <a:rPr lang="uk-UA" dirty="0" smtClean="0">
                <a:solidFill>
                  <a:srgbClr val="333333"/>
                </a:solidFill>
                <a:latin typeface="PT Sans"/>
              </a:rPr>
              <a:t>фахівцем, який розроблятиме системи управління домогосподарством без участі людини.</a:t>
            </a:r>
            <a:endParaRPr lang="uk-UA" dirty="0">
              <a:solidFill>
                <a:srgbClr val="333333"/>
              </a:solidFill>
              <a:latin typeface="PT Sans"/>
            </a:endParaRPr>
          </a:p>
        </p:txBody>
      </p:sp>
      <p:sp>
        <p:nvSpPr>
          <p:cNvPr id="3" name="Заголовок 2"/>
          <p:cNvSpPr>
            <a:spLocks noGrp="1"/>
          </p:cNvSpPr>
          <p:nvPr>
            <p:ph type="title"/>
          </p:nvPr>
        </p:nvSpPr>
        <p:spPr/>
        <p:txBody>
          <a:bodyPr/>
          <a:lstStyle/>
          <a:p>
            <a:r>
              <a:rPr lang="uk-UA" b="1" dirty="0"/>
              <a:t>Орієнтація на майбутнє</a:t>
            </a:r>
            <a:endParaRPr lang="ru-RU" b="1" dirty="0"/>
          </a:p>
        </p:txBody>
      </p:sp>
    </p:spTree>
    <p:extLst>
      <p:ext uri="{BB962C8B-B14F-4D97-AF65-F5344CB8AC3E}">
        <p14:creationId xmlns:p14="http://schemas.microsoft.com/office/powerpoint/2010/main" val="42464113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844824"/>
            <a:ext cx="8568952" cy="4569371"/>
          </a:xfrm>
        </p:spPr>
        <p:txBody>
          <a:bodyPr>
            <a:normAutofit fontScale="92500" lnSpcReduction="10000"/>
          </a:bodyPr>
          <a:lstStyle/>
          <a:p>
            <a:endParaRPr lang="ru-RU" dirty="0">
              <a:solidFill>
                <a:srgbClr val="000000"/>
              </a:solidFill>
              <a:latin typeface="Times New Roman"/>
            </a:endParaRPr>
          </a:p>
          <a:p>
            <a:pPr algn="just"/>
            <a:r>
              <a:rPr lang="uk-UA" dirty="0" smtClean="0">
                <a:solidFill>
                  <a:srgbClr val="000000"/>
                </a:solidFill>
                <a:latin typeface="Times New Roman"/>
              </a:rPr>
              <a:t>Для досягнення мети вивчення української мови важливо чергувати різні </a:t>
            </a:r>
            <a:r>
              <a:rPr lang="uk-UA" b="1" dirty="0" smtClean="0">
                <a:solidFill>
                  <a:srgbClr val="000000"/>
                </a:solidFill>
                <a:latin typeface="Times New Roman"/>
              </a:rPr>
              <a:t>методи </a:t>
            </a:r>
            <a:r>
              <a:rPr lang="uk-UA" dirty="0" smtClean="0">
                <a:solidFill>
                  <a:srgbClr val="000000"/>
                </a:solidFill>
                <a:latin typeface="Times New Roman"/>
              </a:rPr>
              <a:t>та </a:t>
            </a:r>
            <a:r>
              <a:rPr lang="uk-UA" b="1" dirty="0" smtClean="0">
                <a:solidFill>
                  <a:srgbClr val="000000"/>
                </a:solidFill>
                <a:latin typeface="Times New Roman"/>
              </a:rPr>
              <a:t>прийоми </a:t>
            </a:r>
            <a:r>
              <a:rPr lang="uk-UA" dirty="0" smtClean="0">
                <a:solidFill>
                  <a:srgbClr val="000000"/>
                </a:solidFill>
                <a:latin typeface="Times New Roman"/>
              </a:rPr>
              <a:t>психолого-педагогічної підтримки діяльності учнів: </a:t>
            </a:r>
          </a:p>
          <a:p>
            <a:pPr algn="just"/>
            <a:r>
              <a:rPr lang="uk-UA" dirty="0" smtClean="0">
                <a:solidFill>
                  <a:srgbClr val="000000"/>
                </a:solidFill>
                <a:latin typeface="Times New Roman"/>
              </a:rPr>
              <a:t>- заохочення; </a:t>
            </a:r>
          </a:p>
          <a:p>
            <a:pPr algn="just"/>
            <a:r>
              <a:rPr lang="uk-UA" dirty="0" smtClean="0">
                <a:solidFill>
                  <a:srgbClr val="000000"/>
                </a:solidFill>
                <a:latin typeface="Times New Roman"/>
              </a:rPr>
              <a:t>- створення яскравих навчально-образних уявлень; </a:t>
            </a:r>
          </a:p>
          <a:p>
            <a:pPr algn="just"/>
            <a:r>
              <a:rPr lang="uk-UA" dirty="0" smtClean="0">
                <a:solidFill>
                  <a:srgbClr val="000000"/>
                </a:solidFill>
                <a:latin typeface="Times New Roman"/>
              </a:rPr>
              <a:t>- навчально-пізнавальна гра; </a:t>
            </a:r>
          </a:p>
          <a:p>
            <a:pPr algn="just"/>
            <a:r>
              <a:rPr lang="uk-UA" dirty="0" smtClean="0">
                <a:solidFill>
                  <a:srgbClr val="000000"/>
                </a:solidFill>
                <a:latin typeface="Times New Roman"/>
              </a:rPr>
              <a:t>- створення ситуації успіху; </a:t>
            </a:r>
          </a:p>
          <a:p>
            <a:pPr algn="just"/>
            <a:r>
              <a:rPr lang="uk-UA" dirty="0" smtClean="0">
                <a:solidFill>
                  <a:srgbClr val="000000"/>
                </a:solidFill>
                <a:latin typeface="Times New Roman"/>
              </a:rPr>
              <a:t>- створення проблемної ситуації; </a:t>
            </a:r>
          </a:p>
          <a:p>
            <a:pPr algn="just"/>
            <a:r>
              <a:rPr lang="uk-UA" dirty="0" smtClean="0">
                <a:solidFill>
                  <a:srgbClr val="000000"/>
                </a:solidFill>
                <a:latin typeface="Times New Roman"/>
              </a:rPr>
              <a:t>- поштовх до пошуку альтернативних рішень; </a:t>
            </a:r>
          </a:p>
          <a:p>
            <a:pPr algn="just"/>
            <a:r>
              <a:rPr lang="uk-UA" dirty="0" smtClean="0">
                <a:solidFill>
                  <a:srgbClr val="000000"/>
                </a:solidFill>
                <a:latin typeface="Times New Roman"/>
              </a:rPr>
              <a:t>- виконання творчих завдань; </a:t>
            </a:r>
          </a:p>
          <a:p>
            <a:pPr algn="just"/>
            <a:r>
              <a:rPr lang="uk-UA" dirty="0" smtClean="0">
                <a:solidFill>
                  <a:srgbClr val="000000"/>
                </a:solidFill>
                <a:latin typeface="Times New Roman"/>
              </a:rPr>
              <a:t>- кооперація учнів. </a:t>
            </a:r>
          </a:p>
          <a:p>
            <a:endParaRPr lang="ru-RU" dirty="0">
              <a:solidFill>
                <a:srgbClr val="000000"/>
              </a:solidFill>
              <a:latin typeface="Times New Roman"/>
            </a:endParaRPr>
          </a:p>
          <a:p>
            <a:endParaRPr lang="ru-RU" dirty="0"/>
          </a:p>
        </p:txBody>
      </p:sp>
      <p:sp>
        <p:nvSpPr>
          <p:cNvPr id="3" name="Заголовок 2"/>
          <p:cNvSpPr>
            <a:spLocks noGrp="1"/>
          </p:cNvSpPr>
          <p:nvPr>
            <p:ph type="title"/>
          </p:nvPr>
        </p:nvSpPr>
        <p:spPr/>
        <p:txBody>
          <a:bodyPr/>
          <a:lstStyle/>
          <a:p>
            <a:r>
              <a:rPr lang="uk-UA" sz="4000" b="1" dirty="0">
                <a:solidFill>
                  <a:schemeClr val="bg1"/>
                </a:solidFill>
              </a:rPr>
              <a:t>Українська мова ( Заболотні)</a:t>
            </a:r>
            <a:endParaRPr lang="ru-RU" b="1" dirty="0">
              <a:solidFill>
                <a:schemeClr val="bg1"/>
              </a:solidFill>
            </a:endParaRPr>
          </a:p>
        </p:txBody>
      </p:sp>
    </p:spTree>
    <p:extLst>
      <p:ext uri="{BB962C8B-B14F-4D97-AF65-F5344CB8AC3E}">
        <p14:creationId xmlns:p14="http://schemas.microsoft.com/office/powerpoint/2010/main" val="1521277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772816"/>
            <a:ext cx="8568952" cy="4680520"/>
          </a:xfrm>
        </p:spPr>
        <p:txBody>
          <a:bodyPr>
            <a:normAutofit fontScale="25000" lnSpcReduction="20000"/>
          </a:bodyPr>
          <a:lstStyle/>
          <a:p>
            <a:pPr marL="1554480" lvl="5" indent="0" algn="ctr">
              <a:buNone/>
            </a:pPr>
            <a:r>
              <a:rPr lang="uk-UA" sz="9600" b="1" dirty="0" smtClean="0">
                <a:solidFill>
                  <a:srgbClr val="000000"/>
                </a:solidFill>
                <a:latin typeface="Times New Roman"/>
              </a:rPr>
              <a:t>ЛЕКСИКОЛОГІЯ </a:t>
            </a:r>
          </a:p>
          <a:p>
            <a:pPr marL="1234440" lvl="4" indent="0" algn="ctr">
              <a:buNone/>
            </a:pPr>
            <a:r>
              <a:rPr lang="uk-UA" sz="9600" b="1" dirty="0" smtClean="0">
                <a:solidFill>
                  <a:srgbClr val="000000"/>
                </a:solidFill>
                <a:latin typeface="Times New Roman"/>
              </a:rPr>
              <a:t>Групи слів за значенням </a:t>
            </a:r>
          </a:p>
          <a:p>
            <a:pPr algn="just"/>
            <a:r>
              <a:rPr lang="uk-UA" sz="8800" b="1" dirty="0" smtClean="0">
                <a:solidFill>
                  <a:srgbClr val="000000"/>
                </a:solidFill>
                <a:latin typeface="Times New Roman"/>
              </a:rPr>
              <a:t>Ціннісні орієнтири </a:t>
            </a:r>
          </a:p>
          <a:p>
            <a:pPr algn="just"/>
            <a:r>
              <a:rPr lang="uk-UA" sz="8800" dirty="0" smtClean="0">
                <a:solidFill>
                  <a:srgbClr val="000000"/>
                </a:solidFill>
                <a:latin typeface="Times New Roman"/>
              </a:rPr>
              <a:t>• Готовність удосконалювати власне мовлення, зокрема збагачувати словниковий запас. </a:t>
            </a:r>
          </a:p>
          <a:p>
            <a:pPr algn="just"/>
            <a:r>
              <a:rPr lang="uk-UA" sz="8800" dirty="0" smtClean="0">
                <a:solidFill>
                  <a:srgbClr val="000000"/>
                </a:solidFill>
                <a:latin typeface="Times New Roman"/>
              </a:rPr>
              <a:t>• Повага до національних символів. </a:t>
            </a:r>
          </a:p>
          <a:p>
            <a:pPr algn="just"/>
            <a:r>
              <a:rPr lang="uk-UA" sz="8800" dirty="0" smtClean="0">
                <a:solidFill>
                  <a:srgbClr val="000000"/>
                </a:solidFill>
                <a:latin typeface="Times New Roman"/>
              </a:rPr>
              <a:t>• Готовність до налагодження контактів з іншими особами з використанням різноманітних мовних засобів та з дотриманням норм мовленнєвого етикету. </a:t>
            </a:r>
          </a:p>
          <a:p>
            <a:pPr algn="just"/>
            <a:r>
              <a:rPr lang="uk-UA" sz="8800" dirty="0" smtClean="0">
                <a:solidFill>
                  <a:srgbClr val="000000"/>
                </a:solidFill>
                <a:latin typeface="Times New Roman"/>
              </a:rPr>
              <a:t>• Здатність перетворювальної діяльності з внесенням елементів краси в усі сфери життя людини. </a:t>
            </a:r>
          </a:p>
          <a:p>
            <a:pPr algn="just"/>
            <a:r>
              <a:rPr lang="uk-UA" sz="8800" dirty="0" smtClean="0">
                <a:solidFill>
                  <a:srgbClr val="000000"/>
                </a:solidFill>
                <a:latin typeface="Times New Roman"/>
              </a:rPr>
              <a:t>• Усвідомлення себе як невід’ємної частини природи, взаємозалежності людини та природи. </a:t>
            </a:r>
          </a:p>
          <a:p>
            <a:pPr algn="just"/>
            <a:r>
              <a:rPr lang="uk-UA" sz="8800" dirty="0" smtClean="0">
                <a:solidFill>
                  <a:srgbClr val="000000"/>
                </a:solidFill>
                <a:latin typeface="Times New Roman"/>
              </a:rPr>
              <a:t>• Прагнення поглиблювати уявлення про цілісну наукову картину світу для суспільно-технологічного розвитку. </a:t>
            </a:r>
          </a:p>
          <a:p>
            <a:pPr marL="0" indent="0">
              <a:buNone/>
            </a:pPr>
            <a:r>
              <a:rPr lang="ru-RU" sz="8000" dirty="0">
                <a:solidFill>
                  <a:srgbClr val="000000"/>
                </a:solidFill>
                <a:latin typeface="Times New Roman"/>
              </a:rPr>
              <a:t>		</a:t>
            </a:r>
          </a:p>
          <a:p>
            <a:endParaRPr lang="ru-RU" sz="8000" dirty="0"/>
          </a:p>
        </p:txBody>
      </p:sp>
      <p:sp>
        <p:nvSpPr>
          <p:cNvPr id="3" name="Заголовок 2"/>
          <p:cNvSpPr>
            <a:spLocks noGrp="1"/>
          </p:cNvSpPr>
          <p:nvPr>
            <p:ph type="title"/>
          </p:nvPr>
        </p:nvSpPr>
        <p:spPr/>
        <p:txBody>
          <a:bodyPr/>
          <a:lstStyle/>
          <a:p>
            <a:r>
              <a:rPr lang="uk-UA" sz="4000" b="1" dirty="0">
                <a:solidFill>
                  <a:schemeClr val="bg1"/>
                </a:solidFill>
              </a:rPr>
              <a:t>Українська мова </a:t>
            </a:r>
            <a:r>
              <a:rPr lang="uk-UA" sz="4000" b="1" dirty="0" smtClean="0">
                <a:solidFill>
                  <a:schemeClr val="bg1"/>
                </a:solidFill>
              </a:rPr>
              <a:t>(Заболотні</a:t>
            </a:r>
            <a:r>
              <a:rPr lang="uk-UA" sz="4000" b="1" dirty="0">
                <a:solidFill>
                  <a:schemeClr val="bg1"/>
                </a:solidFill>
              </a:rPr>
              <a:t>)</a:t>
            </a:r>
            <a:endParaRPr lang="ru-RU" b="1" dirty="0">
              <a:solidFill>
                <a:schemeClr val="bg1"/>
              </a:solidFill>
            </a:endParaRPr>
          </a:p>
        </p:txBody>
      </p:sp>
    </p:spTree>
    <p:extLst>
      <p:ext uri="{BB962C8B-B14F-4D97-AF65-F5344CB8AC3E}">
        <p14:creationId xmlns:p14="http://schemas.microsoft.com/office/powerpoint/2010/main" val="17448530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844824"/>
            <a:ext cx="8424935" cy="4497363"/>
          </a:xfrm>
        </p:spPr>
        <p:txBody>
          <a:bodyPr>
            <a:normAutofit fontScale="77500" lnSpcReduction="20000"/>
          </a:bodyPr>
          <a:lstStyle/>
          <a:p>
            <a:pPr algn="just">
              <a:lnSpc>
                <a:spcPct val="115000"/>
              </a:lnSpc>
              <a:spcAft>
                <a:spcPts val="0"/>
              </a:spcAft>
            </a:pPr>
            <a:r>
              <a:rPr lang="uk-UA" dirty="0">
                <a:solidFill>
                  <a:schemeClr val="tx1"/>
                </a:solidFill>
                <a:latin typeface="Calibri"/>
                <a:ea typeface="Calibri"/>
                <a:cs typeface="Times New Roman"/>
              </a:rPr>
              <a:t>Аналіз, оцінювання, інтерпретація тексту</a:t>
            </a:r>
            <a:endParaRPr lang="ru-RU" dirty="0">
              <a:solidFill>
                <a:schemeClr val="tx1"/>
              </a:solidFill>
              <a:latin typeface="Calibri"/>
              <a:ea typeface="Calibri"/>
              <a:cs typeface="Times New Roman"/>
            </a:endParaRPr>
          </a:p>
          <a:p>
            <a:pPr algn="just">
              <a:lnSpc>
                <a:spcPct val="115000"/>
              </a:lnSpc>
              <a:spcAft>
                <a:spcPts val="0"/>
              </a:spcAft>
            </a:pPr>
            <a:r>
              <a:rPr lang="uk-UA" dirty="0">
                <a:solidFill>
                  <a:schemeClr val="tx1"/>
                </a:solidFill>
                <a:latin typeface="Calibri"/>
                <a:ea typeface="Calibri"/>
                <a:cs typeface="Times New Roman"/>
              </a:rPr>
              <a:t>Лінгвістичне мінідослідження</a:t>
            </a:r>
            <a:endParaRPr lang="ru-RU" dirty="0">
              <a:solidFill>
                <a:schemeClr val="tx1"/>
              </a:solidFill>
              <a:latin typeface="Calibri"/>
              <a:ea typeface="Calibri"/>
              <a:cs typeface="Times New Roman"/>
            </a:endParaRPr>
          </a:p>
          <a:p>
            <a:pPr algn="just">
              <a:lnSpc>
                <a:spcPct val="115000"/>
              </a:lnSpc>
              <a:spcAft>
                <a:spcPts val="0"/>
              </a:spcAft>
            </a:pPr>
            <a:r>
              <a:rPr lang="uk-UA" dirty="0">
                <a:solidFill>
                  <a:schemeClr val="tx1"/>
                </a:solidFill>
                <a:latin typeface="Calibri"/>
                <a:ea typeface="Calibri"/>
                <a:cs typeface="Times New Roman"/>
              </a:rPr>
              <a:t>Доповнення речень словами  з урахуванням контексту</a:t>
            </a:r>
            <a:endParaRPr lang="ru-RU" dirty="0">
              <a:solidFill>
                <a:schemeClr val="tx1"/>
              </a:solidFill>
              <a:latin typeface="Calibri"/>
              <a:ea typeface="Calibri"/>
              <a:cs typeface="Times New Roman"/>
            </a:endParaRPr>
          </a:p>
          <a:p>
            <a:pPr algn="just">
              <a:lnSpc>
                <a:spcPct val="115000"/>
              </a:lnSpc>
              <a:spcAft>
                <a:spcPts val="0"/>
              </a:spcAft>
            </a:pPr>
            <a:r>
              <a:rPr lang="uk-UA" dirty="0">
                <a:solidFill>
                  <a:schemeClr val="tx1"/>
                </a:solidFill>
                <a:latin typeface="Calibri"/>
                <a:ea typeface="Calibri"/>
                <a:cs typeface="Times New Roman"/>
              </a:rPr>
              <a:t>Визначення орфограм, </a:t>
            </a:r>
            <a:r>
              <a:rPr lang="uk-UA" dirty="0" smtClean="0">
                <a:solidFill>
                  <a:schemeClr val="tx1"/>
                </a:solidFill>
                <a:latin typeface="Calibri"/>
                <a:ea typeface="Calibri"/>
                <a:cs typeface="Times New Roman"/>
              </a:rPr>
              <a:t>обґрунтування </a:t>
            </a:r>
            <a:r>
              <a:rPr lang="uk-UA" dirty="0">
                <a:solidFill>
                  <a:schemeClr val="tx1"/>
                </a:solidFill>
                <a:latin typeface="Calibri"/>
                <a:ea typeface="Calibri"/>
                <a:cs typeface="Times New Roman"/>
              </a:rPr>
              <a:t>написання</a:t>
            </a:r>
            <a:endParaRPr lang="ru-RU" dirty="0">
              <a:solidFill>
                <a:schemeClr val="tx1"/>
              </a:solidFill>
              <a:latin typeface="Calibri"/>
              <a:ea typeface="Calibri"/>
              <a:cs typeface="Times New Roman"/>
            </a:endParaRPr>
          </a:p>
          <a:p>
            <a:pPr algn="just">
              <a:lnSpc>
                <a:spcPct val="115000"/>
              </a:lnSpc>
              <a:spcAft>
                <a:spcPts val="0"/>
              </a:spcAft>
            </a:pPr>
            <a:r>
              <a:rPr lang="uk-UA" dirty="0" smtClean="0">
                <a:solidFill>
                  <a:schemeClr val="tx1"/>
                </a:solidFill>
                <a:latin typeface="Calibri"/>
                <a:ea typeface="Calibri"/>
                <a:cs typeface="Times New Roman"/>
              </a:rPr>
              <a:t>Розв'язання  </a:t>
            </a:r>
            <a:r>
              <a:rPr lang="uk-UA" dirty="0">
                <a:solidFill>
                  <a:schemeClr val="tx1"/>
                </a:solidFill>
                <a:latin typeface="Calibri"/>
                <a:ea typeface="Calibri"/>
                <a:cs typeface="Times New Roman"/>
              </a:rPr>
              <a:t>ситуаційних завдань,   </a:t>
            </a:r>
            <a:r>
              <a:rPr lang="uk-UA" dirty="0" smtClean="0">
                <a:solidFill>
                  <a:schemeClr val="tx1"/>
                </a:solidFill>
                <a:latin typeface="Calibri"/>
                <a:ea typeface="Calibri"/>
                <a:cs typeface="Times New Roman"/>
              </a:rPr>
              <a:t>пов'язаних </a:t>
            </a:r>
            <a:r>
              <a:rPr lang="uk-UA" dirty="0">
                <a:solidFill>
                  <a:schemeClr val="tx1"/>
                </a:solidFill>
                <a:latin typeface="Calibri"/>
                <a:ea typeface="Calibri"/>
                <a:cs typeface="Times New Roman"/>
              </a:rPr>
              <a:t>із неправильним написанням слів</a:t>
            </a:r>
            <a:endParaRPr lang="ru-RU" dirty="0">
              <a:solidFill>
                <a:schemeClr val="tx1"/>
              </a:solidFill>
              <a:latin typeface="Calibri"/>
              <a:ea typeface="Calibri"/>
              <a:cs typeface="Times New Roman"/>
            </a:endParaRPr>
          </a:p>
          <a:p>
            <a:pPr algn="just">
              <a:lnSpc>
                <a:spcPct val="115000"/>
              </a:lnSpc>
              <a:spcAft>
                <a:spcPts val="0"/>
              </a:spcAft>
            </a:pPr>
            <a:r>
              <a:rPr lang="uk-UA" dirty="0">
                <a:solidFill>
                  <a:schemeClr val="tx1"/>
                </a:solidFill>
                <a:latin typeface="Calibri"/>
                <a:ea typeface="Calibri"/>
                <a:cs typeface="Times New Roman"/>
              </a:rPr>
              <a:t>Складання  висловлення, </a:t>
            </a:r>
            <a:r>
              <a:rPr lang="uk-UA" dirty="0" smtClean="0">
                <a:solidFill>
                  <a:schemeClr val="tx1"/>
                </a:solidFill>
                <a:latin typeface="Calibri"/>
                <a:ea typeface="Calibri"/>
                <a:cs typeface="Times New Roman"/>
              </a:rPr>
              <a:t>пов'язаного </a:t>
            </a:r>
            <a:r>
              <a:rPr lang="uk-UA" dirty="0">
                <a:solidFill>
                  <a:schemeClr val="tx1"/>
                </a:solidFill>
                <a:latin typeface="Calibri"/>
                <a:ea typeface="Calibri"/>
                <a:cs typeface="Times New Roman"/>
              </a:rPr>
              <a:t>з конкретною життєвою ситуацією</a:t>
            </a:r>
            <a:endParaRPr lang="ru-RU" dirty="0">
              <a:solidFill>
                <a:schemeClr val="tx1"/>
              </a:solidFill>
              <a:latin typeface="Calibri"/>
              <a:ea typeface="Calibri"/>
              <a:cs typeface="Times New Roman"/>
            </a:endParaRPr>
          </a:p>
          <a:p>
            <a:pPr algn="just">
              <a:lnSpc>
                <a:spcPct val="115000"/>
              </a:lnSpc>
              <a:spcAft>
                <a:spcPts val="0"/>
              </a:spcAft>
            </a:pPr>
            <a:r>
              <a:rPr lang="uk-UA" dirty="0">
                <a:solidFill>
                  <a:schemeClr val="tx1"/>
                </a:solidFill>
                <a:latin typeface="Calibri"/>
                <a:ea typeface="Calibri"/>
                <a:cs typeface="Times New Roman"/>
              </a:rPr>
              <a:t>Робота з додатковими джерелами інформації</a:t>
            </a:r>
            <a:endParaRPr lang="ru-RU" dirty="0">
              <a:solidFill>
                <a:schemeClr val="tx1"/>
              </a:solidFill>
              <a:latin typeface="Calibri"/>
              <a:ea typeface="Calibri"/>
              <a:cs typeface="Times New Roman"/>
            </a:endParaRPr>
          </a:p>
          <a:p>
            <a:pPr algn="just">
              <a:lnSpc>
                <a:spcPct val="115000"/>
              </a:lnSpc>
              <a:spcAft>
                <a:spcPts val="0"/>
              </a:spcAft>
            </a:pPr>
            <a:r>
              <a:rPr lang="uk-UA" dirty="0">
                <a:solidFill>
                  <a:schemeClr val="tx1"/>
                </a:solidFill>
                <a:latin typeface="Calibri"/>
                <a:ea typeface="Calibri"/>
                <a:cs typeface="Times New Roman"/>
              </a:rPr>
              <a:t>Мовленнєвий експеримент</a:t>
            </a:r>
            <a:endParaRPr lang="ru-RU" dirty="0">
              <a:solidFill>
                <a:schemeClr val="tx1"/>
              </a:solidFill>
              <a:latin typeface="Calibri"/>
              <a:ea typeface="Calibri"/>
              <a:cs typeface="Times New Roman"/>
            </a:endParaRPr>
          </a:p>
          <a:p>
            <a:pPr algn="just">
              <a:lnSpc>
                <a:spcPct val="115000"/>
              </a:lnSpc>
              <a:spcAft>
                <a:spcPts val="0"/>
              </a:spcAft>
            </a:pPr>
            <a:r>
              <a:rPr lang="uk-UA" dirty="0">
                <a:solidFill>
                  <a:schemeClr val="tx1"/>
                </a:solidFill>
                <a:latin typeface="Calibri"/>
                <a:ea typeface="Calibri"/>
                <a:cs typeface="Times New Roman"/>
              </a:rPr>
              <a:t>Складання та розігрування діалогів</a:t>
            </a:r>
            <a:endParaRPr lang="ru-RU" dirty="0">
              <a:solidFill>
                <a:schemeClr val="tx1"/>
              </a:solidFill>
              <a:latin typeface="Calibri"/>
              <a:ea typeface="Calibri"/>
              <a:cs typeface="Times New Roman"/>
            </a:endParaRPr>
          </a:p>
          <a:p>
            <a:pPr algn="just">
              <a:lnSpc>
                <a:spcPct val="115000"/>
              </a:lnSpc>
              <a:spcAft>
                <a:spcPts val="0"/>
              </a:spcAft>
            </a:pPr>
            <a:r>
              <a:rPr lang="uk-UA" dirty="0">
                <a:solidFill>
                  <a:schemeClr val="tx1"/>
                </a:solidFill>
                <a:latin typeface="Calibri"/>
                <a:ea typeface="Calibri"/>
                <a:cs typeface="Times New Roman"/>
              </a:rPr>
              <a:t>Ігри зі словом</a:t>
            </a:r>
            <a:endParaRPr lang="ru-RU" dirty="0">
              <a:solidFill>
                <a:schemeClr val="tx1"/>
              </a:solidFill>
              <a:latin typeface="Calibri"/>
              <a:ea typeface="Calibri"/>
              <a:cs typeface="Times New Roman"/>
            </a:endParaRPr>
          </a:p>
          <a:p>
            <a:pPr algn="just">
              <a:lnSpc>
                <a:spcPct val="115000"/>
              </a:lnSpc>
              <a:spcAft>
                <a:spcPts val="0"/>
              </a:spcAft>
            </a:pPr>
            <a:r>
              <a:rPr lang="uk-UA" dirty="0">
                <a:solidFill>
                  <a:schemeClr val="tx1"/>
                </a:solidFill>
                <a:latin typeface="Calibri"/>
                <a:ea typeface="Calibri"/>
                <a:cs typeface="Times New Roman"/>
              </a:rPr>
              <a:t>Підготовка аудіо- та відеоматеріалів</a:t>
            </a:r>
            <a:endParaRPr lang="ru-RU" dirty="0">
              <a:solidFill>
                <a:schemeClr val="tx1"/>
              </a:solidFill>
              <a:latin typeface="Calibri"/>
              <a:ea typeface="Calibri"/>
              <a:cs typeface="Times New Roman"/>
            </a:endParaRPr>
          </a:p>
          <a:p>
            <a:pPr algn="just">
              <a:lnSpc>
                <a:spcPct val="115000"/>
              </a:lnSpc>
              <a:spcAft>
                <a:spcPts val="0"/>
              </a:spcAft>
            </a:pPr>
            <a:r>
              <a:rPr lang="uk-UA" dirty="0">
                <a:solidFill>
                  <a:schemeClr val="tx1"/>
                </a:solidFill>
                <a:latin typeface="Calibri"/>
                <a:ea typeface="Calibri"/>
                <a:cs typeface="Times New Roman"/>
              </a:rPr>
              <a:t>Виконання проєктів</a:t>
            </a:r>
            <a:endParaRPr lang="ru-RU" dirty="0">
              <a:solidFill>
                <a:schemeClr val="tx1"/>
              </a:solidFill>
              <a:latin typeface="Calibri"/>
              <a:ea typeface="Calibri"/>
              <a:cs typeface="Times New Roman"/>
            </a:endParaRPr>
          </a:p>
          <a:p>
            <a:endParaRPr lang="ru-RU" dirty="0"/>
          </a:p>
        </p:txBody>
      </p:sp>
      <p:sp>
        <p:nvSpPr>
          <p:cNvPr id="3" name="Заголовок 2"/>
          <p:cNvSpPr>
            <a:spLocks noGrp="1"/>
          </p:cNvSpPr>
          <p:nvPr>
            <p:ph type="title"/>
          </p:nvPr>
        </p:nvSpPr>
        <p:spPr>
          <a:xfrm>
            <a:off x="539552" y="476672"/>
            <a:ext cx="8229600" cy="930432"/>
          </a:xfrm>
        </p:spPr>
        <p:txBody>
          <a:bodyPr/>
          <a:lstStyle/>
          <a:p>
            <a:r>
              <a:rPr lang="uk-UA" b="1" dirty="0">
                <a:solidFill>
                  <a:schemeClr val="bg1"/>
                </a:solidFill>
              </a:rPr>
              <a:t>Види навчальної діяльності</a:t>
            </a:r>
            <a:endParaRPr lang="ru-RU" b="1" dirty="0">
              <a:solidFill>
                <a:schemeClr val="bg1"/>
              </a:solidFill>
            </a:endParaRPr>
          </a:p>
        </p:txBody>
      </p:sp>
    </p:spTree>
    <p:extLst>
      <p:ext uri="{BB962C8B-B14F-4D97-AF65-F5344CB8AC3E}">
        <p14:creationId xmlns:p14="http://schemas.microsoft.com/office/powerpoint/2010/main" val="13589282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uk-UA" b="1" dirty="0"/>
              <a:t>Завдання</a:t>
            </a:r>
            <a:endParaRPr lang="ru-RU" b="1" dirty="0"/>
          </a:p>
        </p:txBody>
      </p:sp>
      <p:pic>
        <p:nvPicPr>
          <p:cNvPr id="4" name="Объект 3"/>
          <p:cNvPicPr>
            <a:picLocks noGrp="1"/>
          </p:cNvPicPr>
          <p:nvPr>
            <p:ph idx="1"/>
          </p:nvPr>
        </p:nvPicPr>
        <p:blipFill>
          <a:blip r:embed="rId2"/>
          <a:stretch>
            <a:fillRect/>
          </a:stretch>
        </p:blipFill>
        <p:spPr>
          <a:xfrm>
            <a:off x="871538" y="1866975"/>
            <a:ext cx="7408862" cy="4165450"/>
          </a:xfrm>
          <a:prstGeom prst="rect">
            <a:avLst/>
          </a:prstGeom>
        </p:spPr>
      </p:pic>
    </p:spTree>
    <p:extLst>
      <p:ext uri="{BB962C8B-B14F-4D97-AF65-F5344CB8AC3E}">
        <p14:creationId xmlns:p14="http://schemas.microsoft.com/office/powerpoint/2010/main" val="29818796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2132856"/>
            <a:ext cx="8568952" cy="4209331"/>
          </a:xfrm>
        </p:spPr>
        <p:txBody>
          <a:bodyPr>
            <a:normAutofit/>
          </a:bodyPr>
          <a:lstStyle/>
          <a:p>
            <a:pPr marL="342900" lvl="0" indent="-342900" algn="just">
              <a:buClrTx/>
              <a:buSzTx/>
              <a:buFont typeface="Arial"/>
              <a:buChar char="•"/>
            </a:pPr>
            <a:r>
              <a:rPr lang="en-US" sz="2700" dirty="0">
                <a:solidFill>
                  <a:srgbClr val="3849F9"/>
                </a:solidFill>
                <a:latin typeface="innerspace"/>
              </a:rPr>
              <a:t> </a:t>
            </a:r>
            <a:r>
              <a:rPr lang="uk-UA" sz="2800" dirty="0" smtClean="0">
                <a:solidFill>
                  <a:schemeClr val="tx1"/>
                </a:solidFill>
                <a:latin typeface="Times New Roman" panose="02020603050405020304" pitchFamily="18" charset="0"/>
                <a:cs typeface="Times New Roman" panose="02020603050405020304" pitchFamily="18" charset="0"/>
                <a:hlinkClick r:id="rId2"/>
              </a:rPr>
              <a:t>Українська література 5-6 </a:t>
            </a:r>
            <a:r>
              <a:rPr lang="uk-UA" sz="2800" dirty="0" err="1" smtClean="0">
                <a:solidFill>
                  <a:schemeClr val="tx1"/>
                </a:solidFill>
                <a:latin typeface="Times New Roman" panose="02020603050405020304" pitchFamily="18" charset="0"/>
                <a:cs typeface="Times New Roman" panose="02020603050405020304" pitchFamily="18" charset="0"/>
                <a:hlinkClick r:id="rId2"/>
              </a:rPr>
              <a:t>кл</a:t>
            </a:r>
            <a:r>
              <a:rPr lang="uk-UA" sz="2800" dirty="0" smtClean="0">
                <a:solidFill>
                  <a:schemeClr val="tx1"/>
                </a:solidFill>
                <a:latin typeface="Times New Roman" panose="02020603050405020304" pitchFamily="18" charset="0"/>
                <a:cs typeface="Times New Roman" panose="02020603050405020304" pitchFamily="18" charset="0"/>
                <a:hlinkClick r:id="rId2"/>
              </a:rPr>
              <a:t>. Яценко та ін.</a:t>
            </a:r>
            <a:endParaRPr lang="uk-UA" sz="2800" dirty="0" smtClean="0">
              <a:solidFill>
                <a:schemeClr val="tx1"/>
              </a:solidFill>
              <a:latin typeface="Times New Roman" panose="02020603050405020304" pitchFamily="18" charset="0"/>
              <a:cs typeface="Times New Roman" panose="02020603050405020304" pitchFamily="18" charset="0"/>
            </a:endParaRPr>
          </a:p>
          <a:p>
            <a:pPr marL="342900" lvl="0" indent="-342900" algn="just">
              <a:buClrTx/>
              <a:buSzTx/>
              <a:buFont typeface="Arial"/>
              <a:buChar char="•"/>
            </a:pPr>
            <a:r>
              <a:rPr lang="uk-UA" sz="2800" dirty="0" smtClean="0">
                <a:solidFill>
                  <a:schemeClr val="tx1"/>
                </a:solidFill>
                <a:latin typeface="Times New Roman" panose="02020603050405020304" pitchFamily="18" charset="0"/>
                <a:cs typeface="Times New Roman" panose="02020603050405020304" pitchFamily="18" charset="0"/>
                <a:hlinkClick r:id="rId3"/>
              </a:rPr>
              <a:t>Українська література 5-6 </a:t>
            </a:r>
            <a:r>
              <a:rPr lang="uk-UA" sz="2800" dirty="0" err="1" smtClean="0">
                <a:solidFill>
                  <a:schemeClr val="tx1"/>
                </a:solidFill>
                <a:latin typeface="Times New Roman" panose="02020603050405020304" pitchFamily="18" charset="0"/>
                <a:cs typeface="Times New Roman" panose="02020603050405020304" pitchFamily="18" charset="0"/>
                <a:hlinkClick r:id="rId3"/>
              </a:rPr>
              <a:t>кл</a:t>
            </a:r>
            <a:r>
              <a:rPr lang="uk-UA" sz="2800" dirty="0" smtClean="0">
                <a:solidFill>
                  <a:schemeClr val="tx1"/>
                </a:solidFill>
                <a:latin typeface="Times New Roman" panose="02020603050405020304" pitchFamily="18" charset="0"/>
                <a:cs typeface="Times New Roman" panose="02020603050405020304" pitchFamily="18" charset="0"/>
                <a:hlinkClick r:id="rId3"/>
              </a:rPr>
              <a:t>. Архипова, Січкар, Шило.</a:t>
            </a:r>
            <a:endParaRPr lang="uk-UA" sz="2800" dirty="0" smtClean="0">
              <a:solidFill>
                <a:schemeClr val="tx1"/>
              </a:solidFill>
              <a:latin typeface="Times New Roman" panose="02020603050405020304" pitchFamily="18" charset="0"/>
              <a:cs typeface="Times New Roman" panose="02020603050405020304" pitchFamily="18" charset="0"/>
            </a:endParaRPr>
          </a:p>
          <a:p>
            <a:pPr marL="342900" lvl="0" indent="-342900" algn="just">
              <a:buClrTx/>
              <a:buSzTx/>
              <a:buFont typeface="Arial"/>
              <a:buChar char="•"/>
            </a:pPr>
            <a:r>
              <a:rPr lang="uk-UA" sz="2800" dirty="0" smtClean="0">
                <a:solidFill>
                  <a:schemeClr val="tx1"/>
                </a:solidFill>
                <a:latin typeface="Times New Roman" panose="02020603050405020304" pitchFamily="18" charset="0"/>
                <a:cs typeface="Times New Roman" panose="02020603050405020304" pitchFamily="18" charset="0"/>
                <a:hlinkClick r:id="rId4"/>
              </a:rPr>
              <a:t>Українська література 5-6 </a:t>
            </a:r>
            <a:r>
              <a:rPr lang="uk-UA" sz="2800" dirty="0" err="1" smtClean="0">
                <a:solidFill>
                  <a:schemeClr val="tx1"/>
                </a:solidFill>
                <a:latin typeface="Times New Roman" panose="02020603050405020304" pitchFamily="18" charset="0"/>
                <a:cs typeface="Times New Roman" panose="02020603050405020304" pitchFamily="18" charset="0"/>
                <a:hlinkClick r:id="rId4"/>
              </a:rPr>
              <a:t>кл</a:t>
            </a:r>
            <a:r>
              <a:rPr lang="uk-UA" sz="2800" dirty="0" smtClean="0">
                <a:solidFill>
                  <a:schemeClr val="tx1"/>
                </a:solidFill>
                <a:latin typeface="Times New Roman" panose="02020603050405020304" pitchFamily="18" charset="0"/>
                <a:cs typeface="Times New Roman" panose="02020603050405020304" pitchFamily="18" charset="0"/>
                <a:hlinkClick r:id="rId4"/>
              </a:rPr>
              <a:t>. </a:t>
            </a:r>
            <a:r>
              <a:rPr lang="uk-UA" sz="2800" dirty="0" err="1" smtClean="0">
                <a:solidFill>
                  <a:schemeClr val="tx1"/>
                </a:solidFill>
                <a:latin typeface="Times New Roman" panose="02020603050405020304" pitchFamily="18" charset="0"/>
                <a:cs typeface="Times New Roman" panose="02020603050405020304" pitchFamily="18" charset="0"/>
                <a:hlinkClick r:id="rId4"/>
              </a:rPr>
              <a:t>Чумарна</a:t>
            </a:r>
            <a:r>
              <a:rPr lang="uk-UA" sz="2800" dirty="0" smtClean="0">
                <a:solidFill>
                  <a:schemeClr val="tx1"/>
                </a:solidFill>
                <a:latin typeface="Times New Roman" panose="02020603050405020304" pitchFamily="18" charset="0"/>
                <a:cs typeface="Times New Roman" panose="02020603050405020304" pitchFamily="18" charset="0"/>
                <a:hlinkClick r:id="rId4"/>
              </a:rPr>
              <a:t>, </a:t>
            </a:r>
            <a:r>
              <a:rPr lang="uk-UA" sz="2800" dirty="0" err="1" smtClean="0">
                <a:solidFill>
                  <a:schemeClr val="tx1"/>
                </a:solidFill>
                <a:latin typeface="Times New Roman" panose="02020603050405020304" pitchFamily="18" charset="0"/>
                <a:cs typeface="Times New Roman" panose="02020603050405020304" pitchFamily="18" charset="0"/>
                <a:hlinkClick r:id="rId4"/>
              </a:rPr>
              <a:t>Пастушенко</a:t>
            </a:r>
            <a:r>
              <a:rPr lang="uk-UA" sz="2800" dirty="0" smtClean="0">
                <a:solidFill>
                  <a:schemeClr val="tx1"/>
                </a:solidFill>
                <a:latin typeface="Times New Roman" panose="02020603050405020304" pitchFamily="18" charset="0"/>
                <a:cs typeface="Times New Roman" panose="02020603050405020304" pitchFamily="18" charset="0"/>
                <a:hlinkClick r:id="rId4"/>
              </a:rPr>
              <a:t>.</a:t>
            </a:r>
            <a:r>
              <a:rPr lang="uk-UA" sz="2800" dirty="0" smtClean="0">
                <a:solidFill>
                  <a:schemeClr val="tx1"/>
                </a:solidFill>
                <a:latin typeface="Times New Roman" panose="02020603050405020304" pitchFamily="18" charset="0"/>
                <a:cs typeface="Times New Roman" panose="02020603050405020304" pitchFamily="18" charset="0"/>
              </a:rPr>
              <a:t> </a:t>
            </a:r>
          </a:p>
          <a:p>
            <a:pPr marL="342900" lvl="0" indent="-342900" algn="just">
              <a:buClrTx/>
              <a:buSzTx/>
              <a:buFont typeface="Arial"/>
              <a:buChar char="•"/>
            </a:pPr>
            <a:r>
              <a:rPr lang="uk-UA" sz="2800" i="1" dirty="0" smtClean="0">
                <a:solidFill>
                  <a:schemeClr val="tx1"/>
                </a:solidFill>
                <a:latin typeface="Times New Roman" panose="02020603050405020304" pitchFamily="18" charset="0"/>
                <a:cs typeface="Times New Roman" panose="02020603050405020304" pitchFamily="18" charset="0"/>
              </a:rPr>
              <a:t>Інтегрований курс літератур (української та зарубіжної) 5-6 </a:t>
            </a:r>
            <a:r>
              <a:rPr lang="uk-UA" sz="2800" i="1" dirty="0" err="1" smtClean="0">
                <a:solidFill>
                  <a:schemeClr val="tx1"/>
                </a:solidFill>
                <a:latin typeface="Times New Roman" panose="02020603050405020304" pitchFamily="18" charset="0"/>
                <a:cs typeface="Times New Roman" panose="02020603050405020304" pitchFamily="18" charset="0"/>
              </a:rPr>
              <a:t>кл</a:t>
            </a:r>
            <a:r>
              <a:rPr lang="uk-UA" sz="2800" i="1" dirty="0" smtClean="0">
                <a:solidFill>
                  <a:schemeClr val="tx1"/>
                </a:solidFill>
                <a:latin typeface="Times New Roman" panose="02020603050405020304" pitchFamily="18" charset="0"/>
                <a:cs typeface="Times New Roman" panose="02020603050405020304" pitchFamily="18" charset="0"/>
              </a:rPr>
              <a:t>. Яценко, </a:t>
            </a:r>
            <a:r>
              <a:rPr lang="uk-UA" sz="2800" i="1" dirty="0" err="1" smtClean="0">
                <a:solidFill>
                  <a:schemeClr val="tx1"/>
                </a:solidFill>
                <a:latin typeface="Times New Roman" panose="02020603050405020304" pitchFamily="18" charset="0"/>
                <a:cs typeface="Times New Roman" panose="02020603050405020304" pitchFamily="18" charset="0"/>
              </a:rPr>
              <a:t>Тригуб</a:t>
            </a:r>
            <a:r>
              <a:rPr lang="uk-UA" sz="2800" i="1" dirty="0">
                <a:solidFill>
                  <a:schemeClr val="tx1"/>
                </a:solidFill>
                <a:latin typeface="Times New Roman" panose="02020603050405020304" pitchFamily="18" charset="0"/>
                <a:cs typeface="Times New Roman" panose="02020603050405020304" pitchFamily="18" charset="0"/>
              </a:rPr>
              <a:t>.</a:t>
            </a:r>
            <a:endParaRPr lang="uk-UA" sz="2800" i="1" dirty="0" smtClean="0">
              <a:solidFill>
                <a:schemeClr val="tx1"/>
              </a:solidFill>
              <a:latin typeface="Times New Roman" panose="02020603050405020304" pitchFamily="18" charset="0"/>
              <a:cs typeface="Times New Roman" panose="02020603050405020304" pitchFamily="18" charset="0"/>
            </a:endParaRPr>
          </a:p>
          <a:p>
            <a:endParaRPr lang="ru-RU" dirty="0"/>
          </a:p>
        </p:txBody>
      </p:sp>
      <p:sp>
        <p:nvSpPr>
          <p:cNvPr id="3" name="Заголовок 2"/>
          <p:cNvSpPr>
            <a:spLocks noGrp="1"/>
          </p:cNvSpPr>
          <p:nvPr>
            <p:ph type="title"/>
          </p:nvPr>
        </p:nvSpPr>
        <p:spPr/>
        <p:txBody>
          <a:bodyPr>
            <a:noAutofit/>
          </a:bodyPr>
          <a:lstStyle/>
          <a:p>
            <a:r>
              <a:rPr lang="uk-UA" b="1" dirty="0">
                <a:solidFill>
                  <a:schemeClr val="bg1"/>
                </a:solidFill>
                <a:cs typeface="Times New Roman" panose="02020603050405020304" pitchFamily="18" charset="0"/>
              </a:rPr>
              <a:t>Модельні програми </a:t>
            </a:r>
            <a:br>
              <a:rPr lang="uk-UA" b="1" dirty="0">
                <a:solidFill>
                  <a:schemeClr val="bg1"/>
                </a:solidFill>
                <a:cs typeface="Times New Roman" panose="02020603050405020304" pitchFamily="18" charset="0"/>
              </a:rPr>
            </a:br>
            <a:r>
              <a:rPr lang="uk-UA" b="1" dirty="0">
                <a:solidFill>
                  <a:schemeClr val="bg1"/>
                </a:solidFill>
                <a:cs typeface="Times New Roman" panose="02020603050405020304" pitchFamily="18" charset="0"/>
              </a:rPr>
              <a:t>з української  літератури</a:t>
            </a:r>
            <a:endParaRPr lang="ru-RU"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4547970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lvl="0">
              <a:buClr>
                <a:srgbClr val="31B6FD"/>
              </a:buClr>
            </a:pPr>
            <a:r>
              <a:rPr lang="uk-UA" sz="3600" dirty="0" smtClean="0">
                <a:solidFill>
                  <a:schemeClr val="tx1"/>
                </a:solidFill>
              </a:rPr>
              <a:t>Цикл: адаптаційний, 5–6 класи </a:t>
            </a:r>
          </a:p>
          <a:p>
            <a:pPr lvl="0">
              <a:buClr>
                <a:srgbClr val="31B6FD"/>
              </a:buClr>
            </a:pPr>
            <a:r>
              <a:rPr lang="uk-UA" sz="3600" dirty="0" smtClean="0">
                <a:solidFill>
                  <a:schemeClr val="tx1"/>
                </a:solidFill>
              </a:rPr>
              <a:t>Галузь: мовно-літературна </a:t>
            </a:r>
          </a:p>
          <a:p>
            <a:pPr lvl="0">
              <a:buClr>
                <a:srgbClr val="31B6FD"/>
              </a:buClr>
            </a:pPr>
            <a:r>
              <a:rPr lang="uk-UA" sz="3600" dirty="0" smtClean="0">
                <a:solidFill>
                  <a:schemeClr val="tx1"/>
                </a:solidFill>
              </a:rPr>
              <a:t>Кількість годин: рекомендовано 2 год. на тиждень у 5–6 класах</a:t>
            </a:r>
          </a:p>
          <a:p>
            <a:pPr marL="0" indent="0">
              <a:buNone/>
            </a:pPr>
            <a:endParaRPr lang="ru-RU" dirty="0"/>
          </a:p>
        </p:txBody>
      </p:sp>
      <p:sp>
        <p:nvSpPr>
          <p:cNvPr id="3" name="Заголовок 2"/>
          <p:cNvSpPr>
            <a:spLocks noGrp="1"/>
          </p:cNvSpPr>
          <p:nvPr>
            <p:ph type="title"/>
          </p:nvPr>
        </p:nvSpPr>
        <p:spPr/>
        <p:txBody>
          <a:bodyPr/>
          <a:lstStyle/>
          <a:p>
            <a:r>
              <a:rPr lang="ru-RU" sz="2200" dirty="0">
                <a:solidFill>
                  <a:srgbClr val="073E87"/>
                </a:solidFill>
              </a:rPr>
              <a:t/>
            </a:r>
            <a:br>
              <a:rPr lang="ru-RU" sz="2200" dirty="0">
                <a:solidFill>
                  <a:srgbClr val="073E87"/>
                </a:solidFill>
              </a:rPr>
            </a:br>
            <a:r>
              <a:rPr lang="ru-RU" sz="3600" b="1" dirty="0">
                <a:solidFill>
                  <a:schemeClr val="bg1"/>
                </a:solidFill>
              </a:rPr>
              <a:t>УКРАЇНСЬКА ЛІТЕРАТУРА </a:t>
            </a:r>
            <a:endParaRPr lang="ru-RU" b="1" dirty="0">
              <a:solidFill>
                <a:schemeClr val="bg1"/>
              </a:solidFill>
            </a:endParaRPr>
          </a:p>
        </p:txBody>
      </p:sp>
    </p:spTree>
    <p:extLst>
      <p:ext uri="{BB962C8B-B14F-4D97-AF65-F5344CB8AC3E}">
        <p14:creationId xmlns:p14="http://schemas.microsoft.com/office/powerpoint/2010/main" val="23813897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628800"/>
            <a:ext cx="8784975" cy="4497363"/>
          </a:xfrm>
        </p:spPr>
        <p:txBody>
          <a:bodyPr>
            <a:noAutofit/>
          </a:bodyPr>
          <a:lstStyle/>
          <a:p>
            <a:pPr algn="just"/>
            <a:r>
              <a:rPr lang="en-US" sz="2200" dirty="0"/>
              <a:t> </a:t>
            </a:r>
            <a:r>
              <a:rPr lang="ru-RU" sz="2200" b="1" dirty="0"/>
              <a:t> </a:t>
            </a:r>
            <a:r>
              <a:rPr lang="ru-RU" sz="2200" b="1" dirty="0">
                <a:solidFill>
                  <a:schemeClr val="tx1"/>
                </a:solidFill>
              </a:rPr>
              <a:t>Яценко </a:t>
            </a:r>
            <a:r>
              <a:rPr lang="uk-UA" sz="2200" dirty="0" smtClean="0">
                <a:solidFill>
                  <a:schemeClr val="tx1"/>
                </a:solidFill>
              </a:rPr>
              <a:t>Таміла Олексіївна – Інститут педагогіки НАПН, головний науковий співробітник відділу навчання української мови та літератури, </a:t>
            </a:r>
            <a:r>
              <a:rPr lang="ru-RU" sz="2200" dirty="0" smtClean="0">
                <a:solidFill>
                  <a:schemeClr val="tx1"/>
                </a:solidFill>
              </a:rPr>
              <a:t>доктор </a:t>
            </a:r>
            <a:r>
              <a:rPr lang="uk-UA" sz="2200" dirty="0" smtClean="0">
                <a:solidFill>
                  <a:schemeClr val="tx1"/>
                </a:solidFill>
              </a:rPr>
              <a:t>педагогічних наук (науковий керівник авторського колективу </a:t>
            </a:r>
            <a:r>
              <a:rPr lang="uk-UA" sz="2200" dirty="0">
                <a:solidFill>
                  <a:schemeClr val="tx1"/>
                </a:solidFill>
              </a:rPr>
              <a:t>)</a:t>
            </a:r>
            <a:endParaRPr lang="en-US" sz="2200" dirty="0">
              <a:solidFill>
                <a:schemeClr val="tx1"/>
              </a:solidFill>
            </a:endParaRPr>
          </a:p>
          <a:p>
            <a:pPr algn="just"/>
            <a:r>
              <a:rPr lang="uk-UA" sz="2200" b="1" dirty="0" err="1" smtClean="0">
                <a:solidFill>
                  <a:schemeClr val="tx1"/>
                </a:solidFill>
              </a:rPr>
              <a:t>Качак</a:t>
            </a:r>
            <a:r>
              <a:rPr lang="uk-UA" sz="2200" b="1" dirty="0" smtClean="0">
                <a:solidFill>
                  <a:schemeClr val="tx1"/>
                </a:solidFill>
              </a:rPr>
              <a:t> </a:t>
            </a:r>
            <a:r>
              <a:rPr lang="uk-UA" sz="2200" dirty="0" smtClean="0">
                <a:solidFill>
                  <a:schemeClr val="tx1"/>
                </a:solidFill>
              </a:rPr>
              <a:t>Тетяна Богданівна – Прикарпатський національний університет імені Василя Стефаника, професор кафедри фахових методик і технологій початкової освіти, доктор філологічних </a:t>
            </a:r>
            <a:r>
              <a:rPr lang="ru-RU" sz="2200" dirty="0" smtClean="0">
                <a:solidFill>
                  <a:schemeClr val="tx1"/>
                </a:solidFill>
              </a:rPr>
              <a:t>наук</a:t>
            </a:r>
            <a:r>
              <a:rPr lang="ru-RU" sz="2200" dirty="0">
                <a:solidFill>
                  <a:schemeClr val="tx1"/>
                </a:solidFill>
              </a:rPr>
              <a:t>, </a:t>
            </a:r>
            <a:r>
              <a:rPr lang="uk-UA" sz="2200" dirty="0">
                <a:solidFill>
                  <a:schemeClr val="tx1"/>
                </a:solidFill>
              </a:rPr>
              <a:t> </a:t>
            </a:r>
            <a:endParaRPr lang="en-US" sz="2200" dirty="0">
              <a:solidFill>
                <a:schemeClr val="tx1"/>
              </a:solidFill>
            </a:endParaRPr>
          </a:p>
          <a:p>
            <a:pPr algn="just"/>
            <a:r>
              <a:rPr lang="en-US" sz="2200" dirty="0">
                <a:solidFill>
                  <a:schemeClr val="tx1"/>
                </a:solidFill>
              </a:rPr>
              <a:t> </a:t>
            </a:r>
            <a:r>
              <a:rPr lang="uk-UA" sz="2200" b="1" dirty="0" smtClean="0">
                <a:solidFill>
                  <a:schemeClr val="tx1"/>
                </a:solidFill>
              </a:rPr>
              <a:t>Кизилова</a:t>
            </a:r>
            <a:r>
              <a:rPr lang="uk-UA" sz="2200" dirty="0" smtClean="0">
                <a:solidFill>
                  <a:schemeClr val="tx1"/>
                </a:solidFill>
              </a:rPr>
              <a:t> Віталіна Володимирівна – Державний заклад «Луганський національний університет імені Тараса Шевченка», професор кафедри філологічних дисциплін, доктор філологічних </a:t>
            </a:r>
            <a:r>
              <a:rPr lang="ru-RU" sz="2200" dirty="0" smtClean="0">
                <a:solidFill>
                  <a:schemeClr val="tx1"/>
                </a:solidFill>
              </a:rPr>
              <a:t>наук</a:t>
            </a:r>
            <a:r>
              <a:rPr lang="ru-RU" sz="2200" dirty="0">
                <a:solidFill>
                  <a:schemeClr val="tx1"/>
                </a:solidFill>
              </a:rPr>
              <a:t>, </a:t>
            </a:r>
            <a:r>
              <a:rPr lang="uk-UA" sz="2200" dirty="0">
                <a:solidFill>
                  <a:schemeClr val="tx1"/>
                </a:solidFill>
              </a:rPr>
              <a:t> </a:t>
            </a:r>
            <a:endParaRPr lang="en-US" sz="2200" dirty="0">
              <a:solidFill>
                <a:schemeClr val="tx1"/>
              </a:solidFill>
            </a:endParaRPr>
          </a:p>
          <a:p>
            <a:pPr algn="just"/>
            <a:r>
              <a:rPr lang="uk-UA" sz="2200" b="1" dirty="0" err="1" smtClean="0">
                <a:solidFill>
                  <a:schemeClr val="tx1"/>
                </a:solidFill>
              </a:rPr>
              <a:t>Пахаренко</a:t>
            </a:r>
            <a:r>
              <a:rPr lang="uk-UA" sz="2200" b="1" dirty="0" smtClean="0">
                <a:solidFill>
                  <a:schemeClr val="tx1"/>
                </a:solidFill>
              </a:rPr>
              <a:t> </a:t>
            </a:r>
            <a:r>
              <a:rPr lang="uk-UA" sz="2200" dirty="0" smtClean="0">
                <a:solidFill>
                  <a:schemeClr val="tx1"/>
                </a:solidFill>
              </a:rPr>
              <a:t>Василь Іванович – Черкаський національний університет імені Богдана Хмельницького, професор кафедри української літератури та компаративістики</a:t>
            </a:r>
            <a:r>
              <a:rPr lang="ru-RU" sz="2200" dirty="0" smtClean="0">
                <a:solidFill>
                  <a:schemeClr val="tx1"/>
                </a:solidFill>
              </a:rPr>
              <a:t>, </a:t>
            </a:r>
            <a:r>
              <a:rPr lang="ru-RU" sz="2200" dirty="0">
                <a:solidFill>
                  <a:schemeClr val="tx1"/>
                </a:solidFill>
              </a:rPr>
              <a:t>доктор </a:t>
            </a:r>
            <a:r>
              <a:rPr lang="uk-UA" sz="2200" dirty="0" smtClean="0">
                <a:solidFill>
                  <a:schemeClr val="tx1"/>
                </a:solidFill>
              </a:rPr>
              <a:t>філологічних</a:t>
            </a:r>
            <a:r>
              <a:rPr lang="ru-RU" sz="2200" dirty="0" smtClean="0">
                <a:solidFill>
                  <a:schemeClr val="tx1"/>
                </a:solidFill>
              </a:rPr>
              <a:t> наук. </a:t>
            </a:r>
            <a:r>
              <a:rPr lang="uk-UA" sz="2200" dirty="0" smtClean="0">
                <a:solidFill>
                  <a:schemeClr val="tx1"/>
                </a:solidFill>
              </a:rPr>
              <a:t> </a:t>
            </a:r>
            <a:endParaRPr lang="en-US" sz="2200" dirty="0">
              <a:solidFill>
                <a:schemeClr val="tx1"/>
              </a:solidFill>
            </a:endParaRPr>
          </a:p>
        </p:txBody>
      </p:sp>
      <p:sp>
        <p:nvSpPr>
          <p:cNvPr id="3" name="Заголовок 2"/>
          <p:cNvSpPr>
            <a:spLocks noGrp="1"/>
          </p:cNvSpPr>
          <p:nvPr>
            <p:ph type="title"/>
          </p:nvPr>
        </p:nvSpPr>
        <p:spPr/>
        <p:txBody>
          <a:bodyPr>
            <a:normAutofit/>
          </a:bodyPr>
          <a:lstStyle/>
          <a:p>
            <a:r>
              <a:rPr lang="uk-UA" sz="3600" b="1" dirty="0">
                <a:solidFill>
                  <a:schemeClr val="bg1"/>
                </a:solidFill>
              </a:rPr>
              <a:t>УКРАЇНСЬКА ЛІТЕРАТУРА (Автори)</a:t>
            </a:r>
            <a:endParaRPr lang="ru-RU" sz="3600" b="1" dirty="0">
              <a:solidFill>
                <a:schemeClr val="bg1"/>
              </a:solidFill>
            </a:endParaRPr>
          </a:p>
        </p:txBody>
      </p:sp>
    </p:spTree>
    <p:extLst>
      <p:ext uri="{BB962C8B-B14F-4D97-AF65-F5344CB8AC3E}">
        <p14:creationId xmlns:p14="http://schemas.microsoft.com/office/powerpoint/2010/main" val="17642100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772816"/>
            <a:ext cx="8568951" cy="4752528"/>
          </a:xfrm>
        </p:spPr>
        <p:txBody>
          <a:bodyPr>
            <a:normAutofit fontScale="92500" lnSpcReduction="10000"/>
          </a:bodyPr>
          <a:lstStyle/>
          <a:p>
            <a:pPr lvl="0">
              <a:buClr>
                <a:srgbClr val="31B6FD"/>
              </a:buClr>
            </a:pPr>
            <a:endParaRPr lang="en-US" sz="1400" dirty="0">
              <a:solidFill>
                <a:srgbClr val="073E87"/>
              </a:solidFill>
            </a:endParaRPr>
          </a:p>
          <a:p>
            <a:pPr lvl="0" algn="just">
              <a:buClr>
                <a:srgbClr val="31B6FD"/>
              </a:buClr>
            </a:pPr>
            <a:r>
              <a:rPr lang="ru-RU" sz="2000" b="1" dirty="0" err="1">
                <a:solidFill>
                  <a:schemeClr val="tx1"/>
                </a:solidFill>
              </a:rPr>
              <a:t>Дячок</a:t>
            </a:r>
            <a:r>
              <a:rPr lang="ru-RU" sz="2000" b="1" dirty="0">
                <a:solidFill>
                  <a:schemeClr val="tx1"/>
                </a:solidFill>
              </a:rPr>
              <a:t> </a:t>
            </a:r>
            <a:r>
              <a:rPr lang="ru-RU" sz="2000" dirty="0" err="1">
                <a:solidFill>
                  <a:schemeClr val="tx1"/>
                </a:solidFill>
              </a:rPr>
              <a:t>Світлана</a:t>
            </a:r>
            <a:r>
              <a:rPr lang="ru-RU" sz="2000" dirty="0">
                <a:solidFill>
                  <a:schemeClr val="tx1"/>
                </a:solidFill>
              </a:rPr>
              <a:t> </a:t>
            </a:r>
            <a:r>
              <a:rPr lang="ru-RU" sz="2000" dirty="0" err="1">
                <a:solidFill>
                  <a:schemeClr val="tx1"/>
                </a:solidFill>
              </a:rPr>
              <a:t>Олександрівна</a:t>
            </a:r>
            <a:r>
              <a:rPr lang="ru-RU" sz="2000" dirty="0">
                <a:solidFill>
                  <a:schemeClr val="tx1"/>
                </a:solidFill>
              </a:rPr>
              <a:t> – </a:t>
            </a:r>
            <a:r>
              <a:rPr lang="ru-RU" sz="2000" dirty="0" err="1">
                <a:solidFill>
                  <a:schemeClr val="tx1"/>
                </a:solidFill>
              </a:rPr>
              <a:t>Інститут</a:t>
            </a:r>
            <a:r>
              <a:rPr lang="ru-RU" sz="2000" dirty="0">
                <a:solidFill>
                  <a:schemeClr val="tx1"/>
                </a:solidFill>
              </a:rPr>
              <a:t> </a:t>
            </a:r>
            <a:r>
              <a:rPr lang="ru-RU" sz="2000" dirty="0" err="1">
                <a:solidFill>
                  <a:schemeClr val="tx1"/>
                </a:solidFill>
              </a:rPr>
              <a:t>педагогіки</a:t>
            </a:r>
            <a:r>
              <a:rPr lang="ru-RU" sz="2000" dirty="0">
                <a:solidFill>
                  <a:schemeClr val="tx1"/>
                </a:solidFill>
              </a:rPr>
              <a:t> НАПН </a:t>
            </a:r>
            <a:r>
              <a:rPr lang="ru-RU" sz="2000" dirty="0" err="1">
                <a:solidFill>
                  <a:schemeClr val="tx1"/>
                </a:solidFill>
              </a:rPr>
              <a:t>України</a:t>
            </a:r>
            <a:r>
              <a:rPr lang="ru-RU" sz="2000" dirty="0">
                <a:solidFill>
                  <a:schemeClr val="tx1"/>
                </a:solidFill>
              </a:rPr>
              <a:t>, старший </a:t>
            </a:r>
            <a:r>
              <a:rPr lang="ru-RU" sz="2000" dirty="0" err="1">
                <a:solidFill>
                  <a:schemeClr val="tx1"/>
                </a:solidFill>
              </a:rPr>
              <a:t>науковий</a:t>
            </a:r>
            <a:r>
              <a:rPr lang="ru-RU" sz="2000" dirty="0">
                <a:solidFill>
                  <a:schemeClr val="tx1"/>
                </a:solidFill>
              </a:rPr>
              <a:t> </a:t>
            </a:r>
            <a:r>
              <a:rPr lang="ru-RU" sz="2000" dirty="0" err="1">
                <a:solidFill>
                  <a:schemeClr val="tx1"/>
                </a:solidFill>
              </a:rPr>
              <a:t>співробітник</a:t>
            </a:r>
            <a:r>
              <a:rPr lang="ru-RU" sz="2000" dirty="0">
                <a:solidFill>
                  <a:schemeClr val="tx1"/>
                </a:solidFill>
              </a:rPr>
              <a:t> </a:t>
            </a:r>
            <a:r>
              <a:rPr lang="ru-RU" sz="2000" dirty="0" err="1">
                <a:solidFill>
                  <a:schemeClr val="tx1"/>
                </a:solidFill>
              </a:rPr>
              <a:t>відділу</a:t>
            </a:r>
            <a:r>
              <a:rPr lang="ru-RU" sz="2000" dirty="0">
                <a:solidFill>
                  <a:schemeClr val="tx1"/>
                </a:solidFill>
              </a:rPr>
              <a:t> </a:t>
            </a:r>
            <a:r>
              <a:rPr lang="ru-RU" sz="2000" dirty="0" err="1">
                <a:solidFill>
                  <a:schemeClr val="tx1"/>
                </a:solidFill>
              </a:rPr>
              <a:t>навчання</a:t>
            </a:r>
            <a:r>
              <a:rPr lang="ru-RU" sz="2000" dirty="0">
                <a:solidFill>
                  <a:schemeClr val="tx1"/>
                </a:solidFill>
              </a:rPr>
              <a:t> </a:t>
            </a:r>
            <a:r>
              <a:rPr lang="ru-RU" sz="2000" dirty="0" err="1">
                <a:solidFill>
                  <a:schemeClr val="tx1"/>
                </a:solidFill>
              </a:rPr>
              <a:t>української</a:t>
            </a:r>
            <a:r>
              <a:rPr lang="ru-RU" sz="2000" dirty="0">
                <a:solidFill>
                  <a:schemeClr val="tx1"/>
                </a:solidFill>
              </a:rPr>
              <a:t> </a:t>
            </a:r>
            <a:r>
              <a:rPr lang="ru-RU" sz="2000" dirty="0" err="1">
                <a:solidFill>
                  <a:schemeClr val="tx1"/>
                </a:solidFill>
              </a:rPr>
              <a:t>мови</a:t>
            </a:r>
            <a:r>
              <a:rPr lang="ru-RU" sz="2000" dirty="0">
                <a:solidFill>
                  <a:schemeClr val="tx1"/>
                </a:solidFill>
              </a:rPr>
              <a:t> та </a:t>
            </a:r>
            <a:r>
              <a:rPr lang="ru-RU" sz="2000" dirty="0" err="1">
                <a:solidFill>
                  <a:schemeClr val="tx1"/>
                </a:solidFill>
              </a:rPr>
              <a:t>літератури</a:t>
            </a:r>
            <a:r>
              <a:rPr lang="ru-RU" sz="2000" dirty="0">
                <a:solidFill>
                  <a:schemeClr val="tx1"/>
                </a:solidFill>
              </a:rPr>
              <a:t>, кандидат </a:t>
            </a:r>
            <a:r>
              <a:rPr lang="ru-RU" sz="2000" dirty="0" err="1">
                <a:solidFill>
                  <a:schemeClr val="tx1"/>
                </a:solidFill>
              </a:rPr>
              <a:t>філологічних</a:t>
            </a:r>
            <a:r>
              <a:rPr lang="ru-RU" sz="2000" dirty="0">
                <a:solidFill>
                  <a:schemeClr val="tx1"/>
                </a:solidFill>
              </a:rPr>
              <a:t> наук</a:t>
            </a:r>
            <a:r>
              <a:rPr lang="uk-UA" sz="2000" dirty="0">
                <a:solidFill>
                  <a:schemeClr val="tx1"/>
                </a:solidFill>
              </a:rPr>
              <a:t> </a:t>
            </a:r>
            <a:endParaRPr lang="en-US" sz="2000" dirty="0">
              <a:solidFill>
                <a:schemeClr val="tx1"/>
              </a:solidFill>
            </a:endParaRPr>
          </a:p>
          <a:p>
            <a:pPr lvl="0" algn="just">
              <a:buClr>
                <a:srgbClr val="31B6FD"/>
              </a:buClr>
            </a:pPr>
            <a:r>
              <a:rPr lang="ru-RU" sz="2000" b="1" dirty="0" err="1">
                <a:solidFill>
                  <a:schemeClr val="tx1"/>
                </a:solidFill>
              </a:rPr>
              <a:t>Овдійчук</a:t>
            </a:r>
            <a:r>
              <a:rPr lang="ru-RU" sz="2000" dirty="0">
                <a:solidFill>
                  <a:schemeClr val="tx1"/>
                </a:solidFill>
              </a:rPr>
              <a:t> </a:t>
            </a:r>
            <a:r>
              <a:rPr lang="ru-RU" sz="2000" dirty="0" err="1">
                <a:solidFill>
                  <a:schemeClr val="tx1"/>
                </a:solidFill>
              </a:rPr>
              <a:t>Лілія</a:t>
            </a:r>
            <a:r>
              <a:rPr lang="ru-RU" sz="2000" dirty="0">
                <a:solidFill>
                  <a:schemeClr val="tx1"/>
                </a:solidFill>
              </a:rPr>
              <a:t> </a:t>
            </a:r>
            <a:r>
              <a:rPr lang="ru-RU" sz="2000" dirty="0" err="1">
                <a:solidFill>
                  <a:schemeClr val="tx1"/>
                </a:solidFill>
              </a:rPr>
              <a:t>Миколаївна</a:t>
            </a:r>
            <a:r>
              <a:rPr lang="ru-RU" sz="2000" dirty="0">
                <a:solidFill>
                  <a:schemeClr val="tx1"/>
                </a:solidFill>
              </a:rPr>
              <a:t> – </a:t>
            </a:r>
            <a:r>
              <a:rPr lang="ru-RU" sz="2000" dirty="0" err="1">
                <a:solidFill>
                  <a:schemeClr val="tx1"/>
                </a:solidFill>
              </a:rPr>
              <a:t>Міжнародний</a:t>
            </a:r>
            <a:r>
              <a:rPr lang="ru-RU" sz="2000" dirty="0">
                <a:solidFill>
                  <a:schemeClr val="tx1"/>
                </a:solidFill>
              </a:rPr>
              <a:t> </a:t>
            </a:r>
            <a:r>
              <a:rPr lang="ru-RU" sz="2000" dirty="0" err="1">
                <a:solidFill>
                  <a:schemeClr val="tx1"/>
                </a:solidFill>
              </a:rPr>
              <a:t>економіко-гуманітарний</a:t>
            </a:r>
            <a:r>
              <a:rPr lang="ru-RU" sz="2000" dirty="0">
                <a:solidFill>
                  <a:schemeClr val="tx1"/>
                </a:solidFill>
              </a:rPr>
              <a:t> </a:t>
            </a:r>
            <a:r>
              <a:rPr lang="ru-RU" sz="2000" dirty="0" err="1">
                <a:solidFill>
                  <a:schemeClr val="tx1"/>
                </a:solidFill>
              </a:rPr>
              <a:t>університет</a:t>
            </a:r>
            <a:r>
              <a:rPr lang="ru-RU" sz="2000" dirty="0">
                <a:solidFill>
                  <a:schemeClr val="tx1"/>
                </a:solidFill>
              </a:rPr>
              <a:t> </a:t>
            </a:r>
            <a:r>
              <a:rPr lang="ru-RU" sz="2000" dirty="0" err="1">
                <a:solidFill>
                  <a:schemeClr val="tx1"/>
                </a:solidFill>
              </a:rPr>
              <a:t>імені</a:t>
            </a:r>
            <a:r>
              <a:rPr lang="ru-RU" sz="2000" dirty="0">
                <a:solidFill>
                  <a:schemeClr val="tx1"/>
                </a:solidFill>
              </a:rPr>
              <a:t> </a:t>
            </a:r>
            <a:r>
              <a:rPr lang="ru-RU" sz="2000" dirty="0" err="1">
                <a:solidFill>
                  <a:schemeClr val="tx1"/>
                </a:solidFill>
              </a:rPr>
              <a:t>академіка</a:t>
            </a:r>
            <a:r>
              <a:rPr lang="ru-RU" sz="2000" dirty="0">
                <a:solidFill>
                  <a:schemeClr val="tx1"/>
                </a:solidFill>
              </a:rPr>
              <a:t> Степана </a:t>
            </a:r>
            <a:r>
              <a:rPr lang="ru-RU" sz="2000" dirty="0" err="1">
                <a:solidFill>
                  <a:schemeClr val="tx1"/>
                </a:solidFill>
              </a:rPr>
              <a:t>Дем'янчука</a:t>
            </a:r>
            <a:r>
              <a:rPr lang="ru-RU" sz="2000" dirty="0">
                <a:solidFill>
                  <a:schemeClr val="tx1"/>
                </a:solidFill>
              </a:rPr>
              <a:t>, доцент </a:t>
            </a:r>
            <a:r>
              <a:rPr lang="ru-RU" sz="2000" dirty="0" err="1">
                <a:solidFill>
                  <a:schemeClr val="tx1"/>
                </a:solidFill>
              </a:rPr>
              <a:t>кафедри</a:t>
            </a:r>
            <a:r>
              <a:rPr lang="ru-RU" sz="2000" dirty="0">
                <a:solidFill>
                  <a:schemeClr val="tx1"/>
                </a:solidFill>
              </a:rPr>
              <a:t> </a:t>
            </a:r>
            <a:r>
              <a:rPr lang="ru-RU" sz="2000" dirty="0" err="1">
                <a:solidFill>
                  <a:schemeClr val="tx1"/>
                </a:solidFill>
              </a:rPr>
              <a:t>української</a:t>
            </a:r>
            <a:r>
              <a:rPr lang="ru-RU" sz="2000" dirty="0">
                <a:solidFill>
                  <a:schemeClr val="tx1"/>
                </a:solidFill>
              </a:rPr>
              <a:t> </a:t>
            </a:r>
            <a:r>
              <a:rPr lang="ru-RU" sz="2000" dirty="0" err="1">
                <a:solidFill>
                  <a:schemeClr val="tx1"/>
                </a:solidFill>
              </a:rPr>
              <a:t>мови</a:t>
            </a:r>
            <a:r>
              <a:rPr lang="ru-RU" sz="2000" dirty="0">
                <a:solidFill>
                  <a:schemeClr val="tx1"/>
                </a:solidFill>
              </a:rPr>
              <a:t> та </a:t>
            </a:r>
            <a:r>
              <a:rPr lang="ru-RU" sz="2000" dirty="0" err="1">
                <a:solidFill>
                  <a:schemeClr val="tx1"/>
                </a:solidFill>
              </a:rPr>
              <a:t>літератури</a:t>
            </a:r>
            <a:r>
              <a:rPr lang="ru-RU" sz="2000" dirty="0">
                <a:solidFill>
                  <a:schemeClr val="tx1"/>
                </a:solidFill>
              </a:rPr>
              <a:t>, кандидат </a:t>
            </a:r>
            <a:r>
              <a:rPr lang="ru-RU" sz="2000" dirty="0" err="1">
                <a:solidFill>
                  <a:schemeClr val="tx1"/>
                </a:solidFill>
              </a:rPr>
              <a:t>педагогічних</a:t>
            </a:r>
            <a:r>
              <a:rPr lang="ru-RU" sz="2000" dirty="0">
                <a:solidFill>
                  <a:schemeClr val="tx1"/>
                </a:solidFill>
              </a:rPr>
              <a:t> наук, </a:t>
            </a:r>
            <a:r>
              <a:rPr lang="uk-UA" sz="2000" dirty="0">
                <a:solidFill>
                  <a:schemeClr val="tx1"/>
                </a:solidFill>
              </a:rPr>
              <a:t> </a:t>
            </a:r>
            <a:endParaRPr lang="en-US" sz="2000" dirty="0">
              <a:solidFill>
                <a:schemeClr val="tx1"/>
              </a:solidFill>
            </a:endParaRPr>
          </a:p>
          <a:p>
            <a:pPr lvl="0" algn="just">
              <a:buClr>
                <a:srgbClr val="31B6FD"/>
              </a:buClr>
            </a:pPr>
            <a:r>
              <a:rPr lang="ru-RU" sz="2000" b="1" dirty="0" err="1">
                <a:solidFill>
                  <a:schemeClr val="tx1"/>
                </a:solidFill>
              </a:rPr>
              <a:t>Слижук</a:t>
            </a:r>
            <a:r>
              <a:rPr lang="ru-RU" sz="2000" b="1" dirty="0">
                <a:solidFill>
                  <a:schemeClr val="tx1"/>
                </a:solidFill>
              </a:rPr>
              <a:t> </a:t>
            </a:r>
            <a:r>
              <a:rPr lang="ru-RU" sz="2000" dirty="0">
                <a:solidFill>
                  <a:schemeClr val="tx1"/>
                </a:solidFill>
              </a:rPr>
              <a:t>Олеся </a:t>
            </a:r>
            <a:r>
              <a:rPr lang="ru-RU" sz="2000" dirty="0" err="1">
                <a:solidFill>
                  <a:schemeClr val="tx1"/>
                </a:solidFill>
              </a:rPr>
              <a:t>Алімівна</a:t>
            </a:r>
            <a:r>
              <a:rPr lang="ru-RU" sz="2000" dirty="0">
                <a:solidFill>
                  <a:schemeClr val="tx1"/>
                </a:solidFill>
              </a:rPr>
              <a:t> – </a:t>
            </a:r>
            <a:r>
              <a:rPr lang="ru-RU" sz="2000" dirty="0" err="1">
                <a:solidFill>
                  <a:schemeClr val="tx1"/>
                </a:solidFill>
              </a:rPr>
              <a:t>Запорізький</a:t>
            </a:r>
            <a:r>
              <a:rPr lang="ru-RU" sz="2000" dirty="0">
                <a:solidFill>
                  <a:schemeClr val="tx1"/>
                </a:solidFill>
              </a:rPr>
              <a:t> </a:t>
            </a:r>
            <a:r>
              <a:rPr lang="ru-RU" sz="2000" dirty="0" err="1">
                <a:solidFill>
                  <a:schemeClr val="tx1"/>
                </a:solidFill>
              </a:rPr>
              <a:t>національний</a:t>
            </a:r>
            <a:r>
              <a:rPr lang="ru-RU" sz="2000" dirty="0">
                <a:solidFill>
                  <a:schemeClr val="tx1"/>
                </a:solidFill>
              </a:rPr>
              <a:t> </a:t>
            </a:r>
            <a:r>
              <a:rPr lang="ru-RU" sz="2000" dirty="0" err="1">
                <a:solidFill>
                  <a:schemeClr val="tx1"/>
                </a:solidFill>
              </a:rPr>
              <a:t>університет</a:t>
            </a:r>
            <a:r>
              <a:rPr lang="ru-RU" sz="2000" dirty="0">
                <a:solidFill>
                  <a:schemeClr val="tx1"/>
                </a:solidFill>
              </a:rPr>
              <a:t>, доцент </a:t>
            </a:r>
            <a:r>
              <a:rPr lang="ru-RU" sz="2000" dirty="0" err="1">
                <a:solidFill>
                  <a:schemeClr val="tx1"/>
                </a:solidFill>
              </a:rPr>
              <a:t>кафедри</a:t>
            </a:r>
            <a:r>
              <a:rPr lang="ru-RU" sz="2000" dirty="0">
                <a:solidFill>
                  <a:schemeClr val="tx1"/>
                </a:solidFill>
              </a:rPr>
              <a:t> </a:t>
            </a:r>
            <a:r>
              <a:rPr lang="uk-UA" sz="2000" dirty="0">
                <a:solidFill>
                  <a:schemeClr val="tx1"/>
                </a:solidFill>
              </a:rPr>
              <a:t> </a:t>
            </a:r>
            <a:endParaRPr lang="en-US" sz="2000" dirty="0">
              <a:solidFill>
                <a:schemeClr val="tx1"/>
              </a:solidFill>
            </a:endParaRPr>
          </a:p>
          <a:p>
            <a:pPr lvl="0" algn="just">
              <a:buClr>
                <a:srgbClr val="31B6FD"/>
              </a:buClr>
            </a:pPr>
            <a:r>
              <a:rPr lang="ru-RU" sz="2000" b="1" dirty="0">
                <a:solidFill>
                  <a:schemeClr val="tx1"/>
                </a:solidFill>
              </a:rPr>
              <a:t>Макаренко</a:t>
            </a:r>
            <a:r>
              <a:rPr lang="ru-RU" sz="2000" dirty="0">
                <a:solidFill>
                  <a:schemeClr val="tx1"/>
                </a:solidFill>
              </a:rPr>
              <a:t> </a:t>
            </a:r>
            <a:r>
              <a:rPr lang="ru-RU" sz="2000" dirty="0" err="1">
                <a:solidFill>
                  <a:schemeClr val="tx1"/>
                </a:solidFill>
              </a:rPr>
              <a:t>Володимир</a:t>
            </a:r>
            <a:r>
              <a:rPr lang="ru-RU" sz="2000" dirty="0">
                <a:solidFill>
                  <a:schemeClr val="tx1"/>
                </a:solidFill>
              </a:rPr>
              <a:t> </a:t>
            </a:r>
            <a:r>
              <a:rPr lang="ru-RU" sz="2000" dirty="0" err="1">
                <a:solidFill>
                  <a:schemeClr val="tx1"/>
                </a:solidFill>
              </a:rPr>
              <a:t>Миколайович</a:t>
            </a:r>
            <a:r>
              <a:rPr lang="ru-RU" sz="2000" dirty="0">
                <a:solidFill>
                  <a:schemeClr val="tx1"/>
                </a:solidFill>
              </a:rPr>
              <a:t> – </a:t>
            </a:r>
            <a:r>
              <a:rPr lang="ru-RU" sz="2000" dirty="0" err="1">
                <a:solidFill>
                  <a:schemeClr val="tx1"/>
                </a:solidFill>
              </a:rPr>
              <a:t>Вознесенська</a:t>
            </a:r>
            <a:r>
              <a:rPr lang="ru-RU" sz="2000" dirty="0">
                <a:solidFill>
                  <a:schemeClr val="tx1"/>
                </a:solidFill>
              </a:rPr>
              <a:t> </a:t>
            </a:r>
            <a:r>
              <a:rPr lang="ru-RU" sz="2000" dirty="0" err="1">
                <a:solidFill>
                  <a:schemeClr val="tx1"/>
                </a:solidFill>
              </a:rPr>
              <a:t>загальноосвітня</a:t>
            </a:r>
            <a:r>
              <a:rPr lang="ru-RU" sz="2000" dirty="0">
                <a:solidFill>
                  <a:schemeClr val="tx1"/>
                </a:solidFill>
              </a:rPr>
              <a:t> школа І–ІІІ </a:t>
            </a:r>
            <a:r>
              <a:rPr lang="ru-RU" sz="2000" dirty="0" err="1">
                <a:solidFill>
                  <a:schemeClr val="tx1"/>
                </a:solidFill>
              </a:rPr>
              <a:t>ступенів</a:t>
            </a:r>
            <a:r>
              <a:rPr lang="ru-RU" sz="2000" dirty="0">
                <a:solidFill>
                  <a:schemeClr val="tx1"/>
                </a:solidFill>
              </a:rPr>
              <a:t> </a:t>
            </a:r>
            <a:r>
              <a:rPr lang="ru-RU" sz="2000" dirty="0" err="1">
                <a:solidFill>
                  <a:schemeClr val="tx1"/>
                </a:solidFill>
              </a:rPr>
              <a:t>Золотоніської</a:t>
            </a:r>
            <a:r>
              <a:rPr lang="ru-RU" sz="2000" dirty="0">
                <a:solidFill>
                  <a:schemeClr val="tx1"/>
                </a:solidFill>
              </a:rPr>
              <a:t> </a:t>
            </a:r>
            <a:r>
              <a:rPr lang="ru-RU" sz="2000" dirty="0" err="1">
                <a:solidFill>
                  <a:schemeClr val="tx1"/>
                </a:solidFill>
              </a:rPr>
              <a:t>районної</a:t>
            </a:r>
            <a:r>
              <a:rPr lang="ru-RU" sz="2000" dirty="0">
                <a:solidFill>
                  <a:schemeClr val="tx1"/>
                </a:solidFill>
              </a:rPr>
              <a:t> ради </a:t>
            </a:r>
            <a:r>
              <a:rPr lang="ru-RU" sz="2000" dirty="0" err="1">
                <a:solidFill>
                  <a:schemeClr val="tx1"/>
                </a:solidFill>
              </a:rPr>
              <a:t>Черкаської</a:t>
            </a:r>
            <a:r>
              <a:rPr lang="ru-RU" sz="2000" dirty="0">
                <a:solidFill>
                  <a:schemeClr val="tx1"/>
                </a:solidFill>
              </a:rPr>
              <a:t> </a:t>
            </a:r>
            <a:r>
              <a:rPr lang="ru-RU" sz="2000" dirty="0" err="1">
                <a:solidFill>
                  <a:schemeClr val="tx1"/>
                </a:solidFill>
              </a:rPr>
              <a:t>області</a:t>
            </a:r>
            <a:r>
              <a:rPr lang="ru-RU" sz="2000" dirty="0">
                <a:solidFill>
                  <a:schemeClr val="tx1"/>
                </a:solidFill>
              </a:rPr>
              <a:t>, учитель </a:t>
            </a:r>
            <a:r>
              <a:rPr lang="ru-RU" sz="2000" dirty="0" err="1">
                <a:solidFill>
                  <a:schemeClr val="tx1"/>
                </a:solidFill>
              </a:rPr>
              <a:t>української</a:t>
            </a:r>
            <a:r>
              <a:rPr lang="ru-RU" sz="2000" dirty="0">
                <a:solidFill>
                  <a:schemeClr val="tx1"/>
                </a:solidFill>
              </a:rPr>
              <a:t> </a:t>
            </a:r>
            <a:r>
              <a:rPr lang="ru-RU" sz="2000" dirty="0" err="1">
                <a:solidFill>
                  <a:schemeClr val="tx1"/>
                </a:solidFill>
              </a:rPr>
              <a:t>мови</a:t>
            </a:r>
            <a:r>
              <a:rPr lang="ru-RU" sz="2000" dirty="0">
                <a:solidFill>
                  <a:schemeClr val="tx1"/>
                </a:solidFill>
              </a:rPr>
              <a:t> та </a:t>
            </a:r>
            <a:r>
              <a:rPr lang="ru-RU" sz="2000" dirty="0" err="1">
                <a:solidFill>
                  <a:schemeClr val="tx1"/>
                </a:solidFill>
              </a:rPr>
              <a:t>літератури</a:t>
            </a:r>
            <a:r>
              <a:rPr lang="ru-RU" sz="2000" dirty="0">
                <a:solidFill>
                  <a:schemeClr val="tx1"/>
                </a:solidFill>
              </a:rPr>
              <a:t>, «учитель-методист», </a:t>
            </a:r>
            <a:r>
              <a:rPr lang="ru-RU" sz="2000" dirty="0" err="1">
                <a:solidFill>
                  <a:schemeClr val="tx1"/>
                </a:solidFill>
              </a:rPr>
              <a:t>заслужений</a:t>
            </a:r>
            <a:r>
              <a:rPr lang="ru-RU" sz="2000" dirty="0">
                <a:solidFill>
                  <a:schemeClr val="tx1"/>
                </a:solidFill>
              </a:rPr>
              <a:t> учитель </a:t>
            </a:r>
            <a:r>
              <a:rPr lang="ru-RU" sz="2000" dirty="0" err="1">
                <a:solidFill>
                  <a:schemeClr val="tx1"/>
                </a:solidFill>
              </a:rPr>
              <a:t>України</a:t>
            </a:r>
            <a:r>
              <a:rPr lang="ru-RU" sz="2000" dirty="0">
                <a:solidFill>
                  <a:schemeClr val="tx1"/>
                </a:solidFill>
              </a:rPr>
              <a:t>, </a:t>
            </a:r>
            <a:r>
              <a:rPr lang="uk-UA" sz="2000" dirty="0">
                <a:solidFill>
                  <a:schemeClr val="tx1"/>
                </a:solidFill>
              </a:rPr>
              <a:t> </a:t>
            </a:r>
            <a:endParaRPr lang="en-US" sz="2000" dirty="0">
              <a:solidFill>
                <a:schemeClr val="tx1"/>
              </a:solidFill>
            </a:endParaRPr>
          </a:p>
          <a:p>
            <a:pPr lvl="0" algn="just">
              <a:buClr>
                <a:srgbClr val="31B6FD"/>
              </a:buClr>
            </a:pPr>
            <a:r>
              <a:rPr lang="ru-RU" sz="2000" b="1" dirty="0" err="1">
                <a:solidFill>
                  <a:schemeClr val="tx1"/>
                </a:solidFill>
              </a:rPr>
              <a:t>Тригуб</a:t>
            </a:r>
            <a:r>
              <a:rPr lang="ru-RU" sz="2000" b="1" dirty="0">
                <a:solidFill>
                  <a:schemeClr val="tx1"/>
                </a:solidFill>
              </a:rPr>
              <a:t> </a:t>
            </a:r>
            <a:r>
              <a:rPr lang="ru-RU" sz="2000" dirty="0" err="1">
                <a:solidFill>
                  <a:schemeClr val="tx1"/>
                </a:solidFill>
              </a:rPr>
              <a:t>Ірина</a:t>
            </a:r>
            <a:r>
              <a:rPr lang="ru-RU" sz="2000" dirty="0">
                <a:solidFill>
                  <a:schemeClr val="tx1"/>
                </a:solidFill>
              </a:rPr>
              <a:t> </a:t>
            </a:r>
            <a:r>
              <a:rPr lang="ru-RU" sz="2000" dirty="0" err="1">
                <a:solidFill>
                  <a:schemeClr val="tx1"/>
                </a:solidFill>
              </a:rPr>
              <a:t>Анатоліївна</a:t>
            </a:r>
            <a:r>
              <a:rPr lang="ru-RU" sz="2000" dirty="0">
                <a:solidFill>
                  <a:schemeClr val="tx1"/>
                </a:solidFill>
              </a:rPr>
              <a:t> – ОНЗ «</a:t>
            </a:r>
            <a:r>
              <a:rPr lang="ru-RU" sz="2000" dirty="0" err="1">
                <a:solidFill>
                  <a:schemeClr val="tx1"/>
                </a:solidFill>
              </a:rPr>
              <a:t>Щасливський</a:t>
            </a:r>
            <a:r>
              <a:rPr lang="ru-RU" sz="2000" dirty="0">
                <a:solidFill>
                  <a:schemeClr val="tx1"/>
                </a:solidFill>
              </a:rPr>
              <a:t> </a:t>
            </a:r>
            <a:r>
              <a:rPr lang="ru-RU" sz="2000" dirty="0" err="1">
                <a:solidFill>
                  <a:schemeClr val="tx1"/>
                </a:solidFill>
              </a:rPr>
              <a:t>навчально-виховний</a:t>
            </a:r>
            <a:r>
              <a:rPr lang="ru-RU" sz="2000" dirty="0">
                <a:solidFill>
                  <a:schemeClr val="tx1"/>
                </a:solidFill>
              </a:rPr>
              <a:t> комплекс «</a:t>
            </a:r>
            <a:r>
              <a:rPr lang="ru-RU" sz="2000" dirty="0" err="1">
                <a:solidFill>
                  <a:schemeClr val="tx1"/>
                </a:solidFill>
              </a:rPr>
              <a:t>ліцей</a:t>
            </a:r>
            <a:r>
              <a:rPr lang="ru-RU" sz="2000" dirty="0">
                <a:solidFill>
                  <a:schemeClr val="tx1"/>
                </a:solidFill>
              </a:rPr>
              <a:t> – </a:t>
            </a:r>
            <a:r>
              <a:rPr lang="ru-RU" sz="2000" dirty="0" err="1">
                <a:solidFill>
                  <a:schemeClr val="tx1"/>
                </a:solidFill>
              </a:rPr>
              <a:t>загальноосвітня</a:t>
            </a:r>
            <a:r>
              <a:rPr lang="ru-RU" sz="2000" dirty="0">
                <a:solidFill>
                  <a:schemeClr val="tx1"/>
                </a:solidFill>
              </a:rPr>
              <a:t> школа І–ІІІ </a:t>
            </a:r>
            <a:r>
              <a:rPr lang="ru-RU" sz="2000" dirty="0" err="1">
                <a:solidFill>
                  <a:schemeClr val="tx1"/>
                </a:solidFill>
              </a:rPr>
              <a:t>ступенів</a:t>
            </a:r>
            <a:r>
              <a:rPr lang="ru-RU" sz="2000" dirty="0">
                <a:solidFill>
                  <a:schemeClr val="tx1"/>
                </a:solidFill>
              </a:rPr>
              <a:t> – дитячий садок» </a:t>
            </a:r>
            <a:r>
              <a:rPr lang="ru-RU" sz="2000" dirty="0" err="1">
                <a:solidFill>
                  <a:schemeClr val="tx1"/>
                </a:solidFill>
              </a:rPr>
              <a:t>Пристоличної</a:t>
            </a:r>
            <a:r>
              <a:rPr lang="ru-RU" sz="2000" dirty="0">
                <a:solidFill>
                  <a:schemeClr val="tx1"/>
                </a:solidFill>
              </a:rPr>
              <a:t> </a:t>
            </a:r>
            <a:r>
              <a:rPr lang="ru-RU" sz="2000" dirty="0" err="1">
                <a:solidFill>
                  <a:schemeClr val="tx1"/>
                </a:solidFill>
              </a:rPr>
              <a:t>сільської</a:t>
            </a:r>
            <a:r>
              <a:rPr lang="ru-RU" sz="2000" dirty="0">
                <a:solidFill>
                  <a:schemeClr val="tx1"/>
                </a:solidFill>
              </a:rPr>
              <a:t> ради </a:t>
            </a:r>
            <a:r>
              <a:rPr lang="ru-RU" sz="2000" dirty="0" err="1">
                <a:solidFill>
                  <a:schemeClr val="tx1"/>
                </a:solidFill>
              </a:rPr>
              <a:t>Київської</a:t>
            </a:r>
            <a:r>
              <a:rPr lang="ru-RU" sz="2000" dirty="0">
                <a:solidFill>
                  <a:schemeClr val="tx1"/>
                </a:solidFill>
              </a:rPr>
              <a:t> </a:t>
            </a:r>
            <a:r>
              <a:rPr lang="ru-RU" sz="2000" dirty="0" err="1">
                <a:solidFill>
                  <a:schemeClr val="tx1"/>
                </a:solidFill>
              </a:rPr>
              <a:t>області</a:t>
            </a:r>
            <a:r>
              <a:rPr lang="ru-RU" sz="2000" dirty="0">
                <a:solidFill>
                  <a:schemeClr val="tx1"/>
                </a:solidFill>
              </a:rPr>
              <a:t>, заступник директора з </a:t>
            </a:r>
            <a:r>
              <a:rPr lang="ru-RU" sz="2000" dirty="0" err="1">
                <a:solidFill>
                  <a:schemeClr val="tx1"/>
                </a:solidFill>
              </a:rPr>
              <a:t>навчально-виховної</a:t>
            </a:r>
            <a:r>
              <a:rPr lang="ru-RU" sz="2000" dirty="0">
                <a:solidFill>
                  <a:schemeClr val="tx1"/>
                </a:solidFill>
              </a:rPr>
              <a:t> </a:t>
            </a:r>
            <a:r>
              <a:rPr lang="ru-RU" sz="2000" dirty="0" err="1">
                <a:solidFill>
                  <a:schemeClr val="tx1"/>
                </a:solidFill>
              </a:rPr>
              <a:t>роботи</a:t>
            </a:r>
            <a:r>
              <a:rPr lang="ru-RU" sz="2000" dirty="0">
                <a:solidFill>
                  <a:schemeClr val="tx1"/>
                </a:solidFill>
              </a:rPr>
              <a:t>, «учитель-методист</a:t>
            </a:r>
            <a:r>
              <a:rPr lang="uk-UA" sz="2000" dirty="0">
                <a:solidFill>
                  <a:schemeClr val="tx1"/>
                </a:solidFill>
              </a:rPr>
              <a:t>»</a:t>
            </a:r>
            <a:endParaRPr lang="ru-RU" sz="2000" dirty="0">
              <a:solidFill>
                <a:schemeClr val="tx1"/>
              </a:solidFill>
            </a:endParaRPr>
          </a:p>
          <a:p>
            <a:endParaRPr lang="ru-RU" dirty="0"/>
          </a:p>
        </p:txBody>
      </p:sp>
      <p:sp>
        <p:nvSpPr>
          <p:cNvPr id="3" name="Заголовок 2"/>
          <p:cNvSpPr>
            <a:spLocks noGrp="1"/>
          </p:cNvSpPr>
          <p:nvPr>
            <p:ph type="title"/>
          </p:nvPr>
        </p:nvSpPr>
        <p:spPr/>
        <p:txBody>
          <a:bodyPr/>
          <a:lstStyle/>
          <a:p>
            <a:r>
              <a:rPr lang="uk-UA" b="1" dirty="0">
                <a:solidFill>
                  <a:schemeClr val="bg1"/>
                </a:solidFill>
              </a:rPr>
              <a:t>Автори</a:t>
            </a:r>
            <a:endParaRPr lang="ru-RU" b="1" dirty="0">
              <a:solidFill>
                <a:schemeClr val="bg1"/>
              </a:solidFill>
            </a:endParaRPr>
          </a:p>
        </p:txBody>
      </p:sp>
    </p:spTree>
    <p:extLst>
      <p:ext uri="{BB962C8B-B14F-4D97-AF65-F5344CB8AC3E}">
        <p14:creationId xmlns:p14="http://schemas.microsoft.com/office/powerpoint/2010/main" val="14301689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700808"/>
            <a:ext cx="8496943" cy="4896544"/>
          </a:xfrm>
        </p:spPr>
        <p:txBody>
          <a:bodyPr>
            <a:normAutofit fontScale="92500" lnSpcReduction="20000"/>
          </a:bodyPr>
          <a:lstStyle/>
          <a:p>
            <a:pPr algn="just"/>
            <a:r>
              <a:rPr lang="en-US" dirty="0"/>
              <a:t> </a:t>
            </a:r>
            <a:r>
              <a:rPr lang="uk-UA" sz="2600" dirty="0" smtClean="0">
                <a:solidFill>
                  <a:schemeClr val="tx1"/>
                </a:solidFill>
                <a:latin typeface="Times New Roman" panose="02020603050405020304" pitchFamily="18" charset="0"/>
                <a:cs typeface="Times New Roman" panose="02020603050405020304" pitchFamily="18" charset="0"/>
              </a:rPr>
              <a:t>Компетентнісний потенціал модельної навчальної програми спрямований на досягнення таких цілей: формування духовно розвиненої й національно свідомої особистості з гуманістичним світоглядом і почуттям патріотизму; розвиток інтелектуальних і творчих здібностей учнів, що є необхідними для їхньої успішної соціалізації та самореалізації; осягнення учнями творів української літератури, що ґрунтується на розумінні образної природи мистецтва слова, принципів єдності змісту й художньої форми, зв'язку мистецтва з життям; розвиток умінь аналізувати художній текст, здатності до осягнення смислів, закладених у художньому творі, представлення власних суджень щодо прочитаного; використання здобутих предметних знань і сформованих умінь у нових навчальних і життєвих ситуаціях</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lstStyle/>
          <a:p>
            <a:r>
              <a:rPr lang="uk-UA" sz="3600" b="1" dirty="0">
                <a:solidFill>
                  <a:schemeClr val="bg1"/>
                </a:solidFill>
              </a:rPr>
              <a:t>УКРАЇНСЬКА ЛІТЕРАТУРА </a:t>
            </a:r>
            <a:r>
              <a:rPr lang="uk-UA" sz="3600" b="1" dirty="0" smtClean="0">
                <a:solidFill>
                  <a:schemeClr val="bg1"/>
                </a:solidFill>
              </a:rPr>
              <a:t/>
            </a:r>
            <a:br>
              <a:rPr lang="uk-UA" sz="3600" b="1" dirty="0" smtClean="0">
                <a:solidFill>
                  <a:schemeClr val="bg1"/>
                </a:solidFill>
              </a:rPr>
            </a:br>
            <a:r>
              <a:rPr lang="uk-UA" sz="3600" b="1" dirty="0" smtClean="0">
                <a:solidFill>
                  <a:schemeClr val="bg1"/>
                </a:solidFill>
              </a:rPr>
              <a:t>(</a:t>
            </a:r>
            <a:r>
              <a:rPr lang="uk-UA" sz="3600" b="1" dirty="0">
                <a:solidFill>
                  <a:schemeClr val="bg1"/>
                </a:solidFill>
              </a:rPr>
              <a:t>Яценко та ін.)</a:t>
            </a:r>
            <a:endParaRPr lang="ru-RU" b="1" dirty="0">
              <a:solidFill>
                <a:schemeClr val="bg1"/>
              </a:solidFill>
            </a:endParaRPr>
          </a:p>
        </p:txBody>
      </p:sp>
    </p:spTree>
    <p:extLst>
      <p:ext uri="{BB962C8B-B14F-4D97-AF65-F5344CB8AC3E}">
        <p14:creationId xmlns:p14="http://schemas.microsoft.com/office/powerpoint/2010/main" val="40016767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844824"/>
            <a:ext cx="8568951" cy="4425355"/>
          </a:xfrm>
        </p:spPr>
        <p:txBody>
          <a:bodyPr>
            <a:normAutofit lnSpcReduction="10000"/>
          </a:bodyPr>
          <a:lstStyle/>
          <a:p>
            <a:pPr marL="0" indent="0" algn="just">
              <a:buNone/>
            </a:pPr>
            <a:r>
              <a:rPr lang="uk-UA" sz="2500" dirty="0" smtClean="0">
                <a:solidFill>
                  <a:schemeClr val="tx1"/>
                </a:solidFill>
                <a:latin typeface="Times New Roman" panose="02020603050405020304" pitchFamily="18" charset="0"/>
                <a:cs typeface="Times New Roman" panose="02020603050405020304" pitchFamily="18" charset="0"/>
              </a:rPr>
              <a:t>Програма орієнтована на формування визначених у Державному стандарті базової середньої освіти (2020) наскрізних умінь, якими мають оволодіти учні:</a:t>
            </a:r>
          </a:p>
          <a:p>
            <a:pPr marL="0" indent="0" algn="just">
              <a:buNone/>
            </a:pPr>
            <a:r>
              <a:rPr lang="uk-UA" sz="2500" dirty="0" smtClean="0">
                <a:solidFill>
                  <a:schemeClr val="tx1"/>
                </a:solidFill>
                <a:latin typeface="Times New Roman" panose="02020603050405020304" pitchFamily="18" charset="0"/>
                <a:cs typeface="Times New Roman" panose="02020603050405020304" pitchFamily="18" charset="0"/>
              </a:rPr>
              <a:t>1) читати з розумінням, що передбачає здатність до емоційного, інтелектуального, естетичного сприймання і усвідомлення прочитаного; </a:t>
            </a:r>
          </a:p>
          <a:p>
            <a:pPr marL="0" indent="0" algn="just">
              <a:buNone/>
            </a:pPr>
            <a:r>
              <a:rPr lang="uk-UA" sz="2500" dirty="0" smtClean="0">
                <a:solidFill>
                  <a:schemeClr val="tx1"/>
                </a:solidFill>
                <a:latin typeface="Times New Roman" panose="02020603050405020304" pitchFamily="18" charset="0"/>
                <a:cs typeface="Times New Roman" panose="02020603050405020304" pitchFamily="18" charset="0"/>
              </a:rPr>
              <a:t>2) висловлювати власну думку в усній і письмовій формі; </a:t>
            </a:r>
          </a:p>
          <a:p>
            <a:pPr marL="0" indent="0" algn="just">
              <a:buNone/>
            </a:pPr>
            <a:r>
              <a:rPr lang="uk-UA" sz="2500" dirty="0" smtClean="0">
                <a:solidFill>
                  <a:schemeClr val="tx1"/>
                </a:solidFill>
                <a:latin typeface="Times New Roman" panose="02020603050405020304" pitchFamily="18" charset="0"/>
                <a:cs typeface="Times New Roman" panose="02020603050405020304" pitchFamily="18" charset="0"/>
              </a:rPr>
              <a:t>3) критично і системно мислити;</a:t>
            </a:r>
          </a:p>
          <a:p>
            <a:pPr marL="0" indent="0" algn="just">
              <a:buNone/>
            </a:pPr>
            <a:r>
              <a:rPr lang="uk-UA" sz="2500" dirty="0" smtClean="0">
                <a:solidFill>
                  <a:schemeClr val="tx1"/>
                </a:solidFill>
                <a:latin typeface="Times New Roman" panose="02020603050405020304" pitchFamily="18" charset="0"/>
                <a:cs typeface="Times New Roman" panose="02020603050405020304" pitchFamily="18" charset="0"/>
              </a:rPr>
              <a:t>4) логічно обґрунтовувати позицію; </a:t>
            </a:r>
          </a:p>
          <a:p>
            <a:pPr marL="0" indent="0" algn="just">
              <a:buNone/>
            </a:pPr>
            <a:r>
              <a:rPr lang="uk-UA" sz="2500" dirty="0" smtClean="0">
                <a:solidFill>
                  <a:schemeClr val="tx1"/>
                </a:solidFill>
                <a:latin typeface="Times New Roman" panose="02020603050405020304" pitchFamily="18" charset="0"/>
                <a:cs typeface="Times New Roman" panose="02020603050405020304" pitchFamily="18" charset="0"/>
              </a:rPr>
              <a:t>5) діяти творчо, що передбачає креативне мислення, продукування нових ідей; </a:t>
            </a:r>
            <a:endParaRPr lang="uk-UA" sz="2500"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lstStyle/>
          <a:p>
            <a:r>
              <a:rPr lang="uk-UA" sz="3600" b="1" dirty="0">
                <a:solidFill>
                  <a:schemeClr val="bg1"/>
                </a:solidFill>
              </a:rPr>
              <a:t>УКРАЇНСЬКА ЛІТЕРАТУРА </a:t>
            </a:r>
            <a:r>
              <a:rPr lang="uk-UA" sz="3600" b="1" dirty="0" smtClean="0">
                <a:solidFill>
                  <a:schemeClr val="bg1"/>
                </a:solidFill>
              </a:rPr>
              <a:t/>
            </a:r>
            <a:br>
              <a:rPr lang="uk-UA" sz="3600" b="1" dirty="0" smtClean="0">
                <a:solidFill>
                  <a:schemeClr val="bg1"/>
                </a:solidFill>
              </a:rPr>
            </a:br>
            <a:r>
              <a:rPr lang="uk-UA" sz="3600" b="1" dirty="0" smtClean="0">
                <a:solidFill>
                  <a:schemeClr val="bg1"/>
                </a:solidFill>
              </a:rPr>
              <a:t>(</a:t>
            </a:r>
            <a:r>
              <a:rPr lang="uk-UA" sz="3600" b="1" dirty="0">
                <a:solidFill>
                  <a:schemeClr val="bg1"/>
                </a:solidFill>
              </a:rPr>
              <a:t>Яценко та ін.)</a:t>
            </a:r>
            <a:endParaRPr lang="ru-RU" b="1" dirty="0">
              <a:solidFill>
                <a:schemeClr val="bg1"/>
              </a:solidFill>
            </a:endParaRPr>
          </a:p>
        </p:txBody>
      </p:sp>
    </p:spTree>
    <p:extLst>
      <p:ext uri="{BB962C8B-B14F-4D97-AF65-F5344CB8AC3E}">
        <p14:creationId xmlns:p14="http://schemas.microsoft.com/office/powerpoint/2010/main" val="2677579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1700808"/>
            <a:ext cx="8136903" cy="4680520"/>
          </a:xfrm>
        </p:spPr>
        <p:txBody>
          <a:bodyPr>
            <a:normAutofit fontScale="77500" lnSpcReduction="20000"/>
          </a:bodyPr>
          <a:lstStyle/>
          <a:p>
            <a:pPr lvl="0" algn="just">
              <a:buClr>
                <a:srgbClr val="31B6FD"/>
              </a:buClr>
            </a:pPr>
            <a:r>
              <a:rPr lang="en-US" sz="2800" b="1" dirty="0">
                <a:solidFill>
                  <a:srgbClr val="333333"/>
                </a:solidFill>
                <a:latin typeface="PT Sans"/>
              </a:rPr>
              <a:t>IT-</a:t>
            </a:r>
            <a:r>
              <a:rPr lang="ru-RU" sz="2800" b="1" dirty="0">
                <a:solidFill>
                  <a:srgbClr val="333333"/>
                </a:solidFill>
                <a:latin typeface="PT Sans"/>
              </a:rPr>
              <a:t>генетик</a:t>
            </a:r>
          </a:p>
          <a:p>
            <a:pPr lvl="0" algn="just">
              <a:buClr>
                <a:srgbClr val="31B6FD"/>
              </a:buClr>
            </a:pPr>
            <a:r>
              <a:rPr lang="uk-UA" sz="2800" dirty="0" smtClean="0">
                <a:solidFill>
                  <a:srgbClr val="333333"/>
                </a:solidFill>
                <a:latin typeface="PT Sans"/>
              </a:rPr>
              <a:t>Прогнозують, що ця професія буде доволі популярною в найближче десятиріччя. </a:t>
            </a:r>
            <a:r>
              <a:rPr lang="en-US" sz="2800" dirty="0" smtClean="0">
                <a:solidFill>
                  <a:srgbClr val="333333"/>
                </a:solidFill>
                <a:latin typeface="PT Sans"/>
              </a:rPr>
              <a:t>IT-</a:t>
            </a:r>
            <a:r>
              <a:rPr lang="ru-RU" sz="2800" dirty="0">
                <a:solidFill>
                  <a:srgbClr val="333333"/>
                </a:solidFill>
                <a:latin typeface="PT Sans"/>
              </a:rPr>
              <a:t>генетики </a:t>
            </a:r>
            <a:r>
              <a:rPr lang="uk-UA" sz="2800" dirty="0" smtClean="0">
                <a:solidFill>
                  <a:srgbClr val="333333"/>
                </a:solidFill>
                <a:latin typeface="PT Sans"/>
              </a:rPr>
              <a:t>складатимуть індивідуальні плани лікування та запобігатимуть </a:t>
            </a:r>
            <a:r>
              <a:rPr lang="ru-RU" sz="2800" dirty="0" smtClean="0">
                <a:solidFill>
                  <a:srgbClr val="333333"/>
                </a:solidFill>
                <a:latin typeface="PT Sans"/>
              </a:rPr>
              <a:t>хворобам </a:t>
            </a:r>
            <a:r>
              <a:rPr lang="ru-RU" sz="2800" dirty="0">
                <a:solidFill>
                  <a:srgbClr val="333333"/>
                </a:solidFill>
                <a:latin typeface="PT Sans"/>
              </a:rPr>
              <a:t>на </a:t>
            </a:r>
            <a:r>
              <a:rPr lang="uk-UA" sz="2800" dirty="0" smtClean="0">
                <a:solidFill>
                  <a:srgbClr val="333333"/>
                </a:solidFill>
                <a:latin typeface="PT Sans"/>
              </a:rPr>
              <a:t>ранній стадії</a:t>
            </a:r>
            <a:r>
              <a:rPr lang="ru-RU" sz="2800" dirty="0" smtClean="0">
                <a:solidFill>
                  <a:srgbClr val="333333"/>
                </a:solidFill>
                <a:latin typeface="PT Sans"/>
              </a:rPr>
              <a:t>. </a:t>
            </a:r>
            <a:r>
              <a:rPr lang="uk-UA" sz="2800" dirty="0" smtClean="0">
                <a:solidFill>
                  <a:srgbClr val="333333"/>
                </a:solidFill>
                <a:latin typeface="PT Sans"/>
              </a:rPr>
              <a:t>Здобути потрібні знання можна </a:t>
            </a:r>
            <a:r>
              <a:rPr lang="ru-RU" sz="2800" dirty="0" smtClean="0">
                <a:solidFill>
                  <a:srgbClr val="333333"/>
                </a:solidFill>
                <a:latin typeface="PT Sans"/>
              </a:rPr>
              <a:t>не </a:t>
            </a:r>
            <a:r>
              <a:rPr lang="uk-UA" sz="2800" dirty="0" smtClean="0">
                <a:solidFill>
                  <a:srgbClr val="333333"/>
                </a:solidFill>
                <a:latin typeface="PT Sans"/>
              </a:rPr>
              <a:t>лише закордоном, а й в Україні</a:t>
            </a:r>
            <a:r>
              <a:rPr lang="ru-RU" sz="2800" dirty="0" smtClean="0">
                <a:solidFill>
                  <a:srgbClr val="333333"/>
                </a:solidFill>
                <a:latin typeface="PT Sans"/>
              </a:rPr>
              <a:t>, </a:t>
            </a:r>
            <a:r>
              <a:rPr lang="ru-RU" sz="2800" dirty="0">
                <a:solidFill>
                  <a:srgbClr val="333333"/>
                </a:solidFill>
                <a:latin typeface="PT Sans"/>
              </a:rPr>
              <a:t>як ось у </a:t>
            </a:r>
            <a:r>
              <a:rPr lang="uk-UA" sz="2800" dirty="0" smtClean="0">
                <a:solidFill>
                  <a:srgbClr val="333333"/>
                </a:solidFill>
                <a:latin typeface="PT Sans"/>
              </a:rPr>
              <a:t>Дніпропетровській медичній академії (Україна).</a:t>
            </a:r>
          </a:p>
          <a:p>
            <a:pPr lvl="0" algn="just">
              <a:buClr>
                <a:srgbClr val="31B6FD"/>
              </a:buClr>
            </a:pPr>
            <a:r>
              <a:rPr lang="ru-RU" sz="2800" b="1" dirty="0" smtClean="0">
                <a:solidFill>
                  <a:srgbClr val="333333"/>
                </a:solidFill>
                <a:latin typeface="PT Sans"/>
              </a:rPr>
              <a:t>Учитель</a:t>
            </a:r>
            <a:endParaRPr lang="ru-RU" sz="2800" dirty="0">
              <a:solidFill>
                <a:srgbClr val="333333"/>
              </a:solidFill>
              <a:latin typeface="PT Sans"/>
            </a:endParaRPr>
          </a:p>
          <a:p>
            <a:pPr lvl="0" algn="just">
              <a:buClr>
                <a:srgbClr val="31B6FD"/>
              </a:buClr>
            </a:pPr>
            <a:r>
              <a:rPr lang="uk-UA" sz="2800" dirty="0" smtClean="0">
                <a:solidFill>
                  <a:srgbClr val="333333"/>
                </a:solidFill>
                <a:latin typeface="PT Sans"/>
              </a:rPr>
              <a:t>Учителі створюватимуть індивідуальні навчальні програми, враховуючи </a:t>
            </a:r>
            <a:r>
              <a:rPr lang="ru-RU" sz="2800" dirty="0" smtClean="0">
                <a:solidFill>
                  <a:srgbClr val="333333"/>
                </a:solidFill>
                <a:latin typeface="PT Sans"/>
              </a:rPr>
              <a:t>потреби </a:t>
            </a:r>
            <a:r>
              <a:rPr lang="uk-UA" sz="2800" dirty="0" smtClean="0">
                <a:solidFill>
                  <a:srgbClr val="333333"/>
                </a:solidFill>
                <a:latin typeface="PT Sans"/>
              </a:rPr>
              <a:t>учнів для досягнення життєвого успіху.</a:t>
            </a:r>
          </a:p>
          <a:p>
            <a:pPr lvl="0" algn="just">
              <a:buClr>
                <a:srgbClr val="31B6FD"/>
              </a:buClr>
            </a:pPr>
            <a:r>
              <a:rPr lang="uk-UA" sz="2800" b="1" dirty="0" smtClean="0">
                <a:solidFill>
                  <a:srgbClr val="333333"/>
                </a:solidFill>
                <a:latin typeface="PT Sans"/>
              </a:rPr>
              <a:t>Шкільний дієтолог</a:t>
            </a:r>
            <a:endParaRPr lang="uk-UA" sz="2800" dirty="0" smtClean="0">
              <a:solidFill>
                <a:srgbClr val="333333"/>
              </a:solidFill>
              <a:latin typeface="PT Sans"/>
            </a:endParaRPr>
          </a:p>
          <a:p>
            <a:pPr lvl="0" algn="just">
              <a:buClr>
                <a:srgbClr val="31B6FD"/>
              </a:buClr>
            </a:pPr>
            <a:r>
              <a:rPr lang="uk-UA" sz="2800" dirty="0" smtClean="0">
                <a:solidFill>
                  <a:srgbClr val="333333"/>
                </a:solidFill>
                <a:latin typeface="PT Sans"/>
              </a:rPr>
              <a:t>Він навчатиме дітей </a:t>
            </a:r>
            <a:r>
              <a:rPr lang="ru-RU" sz="2800" dirty="0" smtClean="0">
                <a:solidFill>
                  <a:srgbClr val="333333"/>
                </a:solidFill>
                <a:latin typeface="PT Sans"/>
              </a:rPr>
              <a:t>правильному </a:t>
            </a:r>
            <a:r>
              <a:rPr lang="uk-UA" sz="2800" dirty="0" smtClean="0">
                <a:solidFill>
                  <a:srgbClr val="333333"/>
                </a:solidFill>
                <a:latin typeface="PT Sans"/>
              </a:rPr>
              <a:t>споживанню їжі та відповідатиме</a:t>
            </a:r>
            <a:r>
              <a:rPr lang="ru-RU" sz="2800" dirty="0" smtClean="0">
                <a:solidFill>
                  <a:srgbClr val="333333"/>
                </a:solidFill>
                <a:latin typeface="PT Sans"/>
              </a:rPr>
              <a:t> </a:t>
            </a:r>
            <a:r>
              <a:rPr lang="ru-RU" sz="2800" dirty="0">
                <a:solidFill>
                  <a:srgbClr val="333333"/>
                </a:solidFill>
                <a:latin typeface="PT Sans"/>
              </a:rPr>
              <a:t>за те, </a:t>
            </a:r>
            <a:r>
              <a:rPr lang="uk-UA" sz="2800" dirty="0" smtClean="0">
                <a:solidFill>
                  <a:srgbClr val="333333"/>
                </a:solidFill>
                <a:latin typeface="PT Sans"/>
              </a:rPr>
              <a:t>щоб учні харчувалися відповідно до їхніх фізіологічних </a:t>
            </a:r>
            <a:r>
              <a:rPr lang="ru-RU" sz="2800" dirty="0" smtClean="0">
                <a:solidFill>
                  <a:srgbClr val="333333"/>
                </a:solidFill>
                <a:latin typeface="PT Sans"/>
              </a:rPr>
              <a:t>потреб</a:t>
            </a:r>
            <a:r>
              <a:rPr lang="ru-RU" sz="2800" dirty="0">
                <a:solidFill>
                  <a:srgbClr val="333333"/>
                </a:solidFill>
                <a:latin typeface="PT Sans"/>
              </a:rPr>
              <a:t>.</a:t>
            </a:r>
          </a:p>
          <a:p>
            <a:pPr lvl="0">
              <a:buClr>
                <a:srgbClr val="31B6FD"/>
              </a:buClr>
            </a:pPr>
            <a:endParaRPr lang="ru-RU" sz="1400" dirty="0">
              <a:solidFill>
                <a:srgbClr val="073E87"/>
              </a:solidFill>
            </a:endParaRPr>
          </a:p>
          <a:p>
            <a:endParaRPr lang="ru-RU" dirty="0"/>
          </a:p>
        </p:txBody>
      </p:sp>
      <p:sp>
        <p:nvSpPr>
          <p:cNvPr id="3" name="Заголовок 2"/>
          <p:cNvSpPr>
            <a:spLocks noGrp="1"/>
          </p:cNvSpPr>
          <p:nvPr>
            <p:ph type="title"/>
          </p:nvPr>
        </p:nvSpPr>
        <p:spPr/>
        <p:txBody>
          <a:bodyPr/>
          <a:lstStyle/>
          <a:p>
            <a:r>
              <a:rPr lang="uk-UA" b="1" dirty="0"/>
              <a:t>Орієнтація на майбутнє</a:t>
            </a:r>
            <a:endParaRPr lang="ru-RU" b="1" dirty="0"/>
          </a:p>
        </p:txBody>
      </p:sp>
    </p:spTree>
    <p:extLst>
      <p:ext uri="{BB962C8B-B14F-4D97-AF65-F5344CB8AC3E}">
        <p14:creationId xmlns:p14="http://schemas.microsoft.com/office/powerpoint/2010/main" val="11956486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700808"/>
            <a:ext cx="8568951" cy="4824536"/>
          </a:xfrm>
        </p:spPr>
        <p:txBody>
          <a:bodyPr>
            <a:normAutofit fontScale="92500" lnSpcReduction="10000"/>
          </a:bodyPr>
          <a:lstStyle/>
          <a:p>
            <a:pPr marL="0" lvl="0" indent="0" algn="just">
              <a:buClr>
                <a:srgbClr val="31B6FD"/>
              </a:buClr>
              <a:buNone/>
            </a:pPr>
            <a:r>
              <a:rPr lang="ru-RU" sz="2800" dirty="0">
                <a:solidFill>
                  <a:schemeClr val="tx1"/>
                </a:solidFill>
              </a:rPr>
              <a:t>6</a:t>
            </a:r>
            <a:r>
              <a:rPr lang="ru-RU" sz="3000" dirty="0">
                <a:solidFill>
                  <a:schemeClr val="tx1"/>
                </a:solidFill>
              </a:rPr>
              <a:t>) </a:t>
            </a:r>
            <a:r>
              <a:rPr lang="uk-UA" sz="3000" dirty="0" smtClean="0">
                <a:solidFill>
                  <a:schemeClr val="tx1"/>
                </a:solidFill>
              </a:rPr>
              <a:t>виявляти ініціативу, що передбачає активний пошук і пропонування рішень для розв’язання </a:t>
            </a:r>
            <a:r>
              <a:rPr lang="ru-RU" sz="3000" dirty="0" smtClean="0">
                <a:solidFill>
                  <a:schemeClr val="tx1"/>
                </a:solidFill>
              </a:rPr>
              <a:t>проблем</a:t>
            </a:r>
            <a:r>
              <a:rPr lang="ru-RU" sz="3000" dirty="0">
                <a:solidFill>
                  <a:schemeClr val="tx1"/>
                </a:solidFill>
              </a:rPr>
              <a:t>;</a:t>
            </a:r>
          </a:p>
          <a:p>
            <a:pPr marL="0" lvl="0" indent="0" algn="just">
              <a:buClr>
                <a:srgbClr val="31B6FD"/>
              </a:buClr>
              <a:buNone/>
            </a:pPr>
            <a:r>
              <a:rPr lang="ru-RU" sz="3000" dirty="0" smtClean="0">
                <a:solidFill>
                  <a:schemeClr val="tx1"/>
                </a:solidFill>
              </a:rPr>
              <a:t>7</a:t>
            </a:r>
            <a:r>
              <a:rPr lang="ru-RU" sz="3000" dirty="0">
                <a:solidFill>
                  <a:schemeClr val="tx1"/>
                </a:solidFill>
              </a:rPr>
              <a:t>) конструктивно </a:t>
            </a:r>
            <a:r>
              <a:rPr lang="uk-UA" sz="3000" dirty="0" smtClean="0">
                <a:solidFill>
                  <a:schemeClr val="tx1"/>
                </a:solidFill>
              </a:rPr>
              <a:t>керувати емоціями</a:t>
            </a:r>
            <a:r>
              <a:rPr lang="ru-RU" sz="3000" dirty="0" smtClean="0">
                <a:solidFill>
                  <a:schemeClr val="tx1"/>
                </a:solidFill>
              </a:rPr>
              <a:t>; </a:t>
            </a:r>
            <a:endParaRPr lang="ru-RU" sz="3000" dirty="0">
              <a:solidFill>
                <a:schemeClr val="tx1"/>
              </a:solidFill>
            </a:endParaRPr>
          </a:p>
          <a:p>
            <a:pPr marL="0" lvl="0" indent="0" algn="just">
              <a:buClr>
                <a:srgbClr val="31B6FD"/>
              </a:buClr>
              <a:buNone/>
            </a:pPr>
            <a:r>
              <a:rPr lang="ru-RU" sz="3000" dirty="0">
                <a:solidFill>
                  <a:schemeClr val="tx1"/>
                </a:solidFill>
              </a:rPr>
              <a:t>8) </a:t>
            </a:r>
            <a:r>
              <a:rPr lang="uk-UA" sz="3000" dirty="0" smtClean="0">
                <a:solidFill>
                  <a:schemeClr val="tx1"/>
                </a:solidFill>
              </a:rPr>
              <a:t>оцінювати ризики</a:t>
            </a:r>
            <a:r>
              <a:rPr lang="ru-RU" sz="3000" dirty="0" smtClean="0">
                <a:solidFill>
                  <a:schemeClr val="tx1"/>
                </a:solidFill>
              </a:rPr>
              <a:t>;</a:t>
            </a:r>
            <a:endParaRPr lang="ru-RU" sz="3000" dirty="0">
              <a:solidFill>
                <a:schemeClr val="tx1"/>
              </a:solidFill>
            </a:endParaRPr>
          </a:p>
          <a:p>
            <a:pPr marL="0" lvl="0" indent="0" algn="just">
              <a:buClr>
                <a:srgbClr val="31B6FD"/>
              </a:buClr>
              <a:buNone/>
            </a:pPr>
            <a:r>
              <a:rPr lang="ru-RU" sz="3000" dirty="0" smtClean="0">
                <a:solidFill>
                  <a:schemeClr val="tx1"/>
                </a:solidFill>
              </a:rPr>
              <a:t>9</a:t>
            </a:r>
            <a:r>
              <a:rPr lang="ru-RU" sz="3000" dirty="0">
                <a:solidFill>
                  <a:schemeClr val="tx1"/>
                </a:solidFill>
              </a:rPr>
              <a:t>) </a:t>
            </a:r>
            <a:r>
              <a:rPr lang="uk-UA" sz="3000" dirty="0" smtClean="0">
                <a:solidFill>
                  <a:schemeClr val="tx1"/>
                </a:solidFill>
              </a:rPr>
              <a:t>приймати рішення, що передбачає здатність обирати способи розв’язання</a:t>
            </a:r>
            <a:r>
              <a:rPr lang="ru-RU" sz="3000" dirty="0" smtClean="0">
                <a:solidFill>
                  <a:schemeClr val="tx1"/>
                </a:solidFill>
              </a:rPr>
              <a:t> </a:t>
            </a:r>
            <a:r>
              <a:rPr lang="ru-RU" sz="3000" dirty="0">
                <a:solidFill>
                  <a:schemeClr val="tx1"/>
                </a:solidFill>
              </a:rPr>
              <a:t>проблем;</a:t>
            </a:r>
          </a:p>
          <a:p>
            <a:pPr marL="0" lvl="0" indent="0" algn="just">
              <a:buClr>
                <a:srgbClr val="31B6FD"/>
              </a:buClr>
              <a:buNone/>
            </a:pPr>
            <a:r>
              <a:rPr lang="ru-RU" sz="3000" dirty="0" smtClean="0">
                <a:solidFill>
                  <a:schemeClr val="tx1"/>
                </a:solidFill>
              </a:rPr>
              <a:t>10) </a:t>
            </a:r>
            <a:r>
              <a:rPr lang="uk-UA" sz="3000" dirty="0" smtClean="0">
                <a:solidFill>
                  <a:schemeClr val="tx1"/>
                </a:solidFill>
              </a:rPr>
              <a:t>розв’язувати проблеми, що передбачає вміння аналізувати проблемні ситуації, формулювати проблеми</a:t>
            </a:r>
            <a:r>
              <a:rPr lang="ru-RU" sz="3000" dirty="0" smtClean="0">
                <a:solidFill>
                  <a:schemeClr val="tx1"/>
                </a:solidFill>
              </a:rPr>
              <a:t>;</a:t>
            </a:r>
            <a:endParaRPr lang="en-US" sz="3000" dirty="0">
              <a:solidFill>
                <a:schemeClr val="tx1"/>
              </a:solidFill>
            </a:endParaRPr>
          </a:p>
          <a:p>
            <a:pPr marL="0" lvl="0" indent="0" algn="just">
              <a:buClr>
                <a:srgbClr val="31B6FD"/>
              </a:buClr>
              <a:buNone/>
            </a:pPr>
            <a:r>
              <a:rPr lang="ru-RU" sz="3000" dirty="0" smtClean="0">
                <a:solidFill>
                  <a:schemeClr val="tx1"/>
                </a:solidFill>
              </a:rPr>
              <a:t>11</a:t>
            </a:r>
            <a:r>
              <a:rPr lang="ru-RU" sz="3000" dirty="0">
                <a:solidFill>
                  <a:schemeClr val="tx1"/>
                </a:solidFill>
              </a:rPr>
              <a:t>) </a:t>
            </a:r>
            <a:r>
              <a:rPr lang="uk-UA" sz="3000" dirty="0" smtClean="0">
                <a:solidFill>
                  <a:schemeClr val="tx1"/>
                </a:solidFill>
              </a:rPr>
              <a:t>співпрацювати з іншими.</a:t>
            </a:r>
          </a:p>
          <a:p>
            <a:endParaRPr lang="ru-RU" dirty="0"/>
          </a:p>
        </p:txBody>
      </p:sp>
      <p:sp>
        <p:nvSpPr>
          <p:cNvPr id="3" name="Заголовок 2"/>
          <p:cNvSpPr>
            <a:spLocks noGrp="1"/>
          </p:cNvSpPr>
          <p:nvPr>
            <p:ph type="title"/>
          </p:nvPr>
        </p:nvSpPr>
        <p:spPr/>
        <p:txBody>
          <a:bodyPr>
            <a:noAutofit/>
          </a:bodyPr>
          <a:lstStyle/>
          <a:p>
            <a:r>
              <a:rPr lang="uk-UA" b="1" dirty="0">
                <a:solidFill>
                  <a:schemeClr val="bg1"/>
                </a:solidFill>
              </a:rPr>
              <a:t>УКРАЇНСЬКА ЛІТЕРАТУРА </a:t>
            </a:r>
            <a:r>
              <a:rPr lang="uk-UA" b="1" dirty="0" smtClean="0">
                <a:solidFill>
                  <a:schemeClr val="bg1"/>
                </a:solidFill>
              </a:rPr>
              <a:t/>
            </a:r>
            <a:br>
              <a:rPr lang="uk-UA" b="1" dirty="0" smtClean="0">
                <a:solidFill>
                  <a:schemeClr val="bg1"/>
                </a:solidFill>
              </a:rPr>
            </a:br>
            <a:r>
              <a:rPr lang="uk-UA" b="1" dirty="0" smtClean="0">
                <a:solidFill>
                  <a:schemeClr val="bg1"/>
                </a:solidFill>
              </a:rPr>
              <a:t>(</a:t>
            </a:r>
            <a:r>
              <a:rPr lang="uk-UA" b="1" dirty="0">
                <a:solidFill>
                  <a:schemeClr val="bg1"/>
                </a:solidFill>
              </a:rPr>
              <a:t>Яценко та ін.)</a:t>
            </a:r>
            <a:endParaRPr lang="ru-RU" b="1" dirty="0">
              <a:solidFill>
                <a:schemeClr val="bg1"/>
              </a:solidFill>
            </a:endParaRPr>
          </a:p>
        </p:txBody>
      </p:sp>
    </p:spTree>
    <p:extLst>
      <p:ext uri="{BB962C8B-B14F-4D97-AF65-F5344CB8AC3E}">
        <p14:creationId xmlns:p14="http://schemas.microsoft.com/office/powerpoint/2010/main" val="16610257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2348880"/>
            <a:ext cx="8568951" cy="3312368"/>
          </a:xfrm>
        </p:spPr>
        <p:txBody>
          <a:bodyPr>
            <a:normAutofit/>
          </a:bodyPr>
          <a:lstStyle/>
          <a:p>
            <a:pPr algn="just"/>
            <a:r>
              <a:rPr lang="uk-UA" sz="2800" dirty="0" smtClean="0">
                <a:solidFill>
                  <a:schemeClr val="tx1"/>
                </a:solidFill>
              </a:rPr>
              <a:t>Програму курсу «Українська література» у 5–6 класах побудовано за </a:t>
            </a:r>
            <a:r>
              <a:rPr lang="uk-UA" sz="2800" b="1" dirty="0" smtClean="0">
                <a:solidFill>
                  <a:schemeClr val="tx1"/>
                </a:solidFill>
              </a:rPr>
              <a:t>тематично-жанровим принципом із дотриманням хронологічної послідовності </a:t>
            </a:r>
            <a:r>
              <a:rPr lang="uk-UA" sz="2800" dirty="0" smtClean="0">
                <a:solidFill>
                  <a:schemeClr val="tx1"/>
                </a:solidFill>
              </a:rPr>
              <a:t>щодо презентації письменницьких персоналій у межах кожного тематичного розділу. Навчальний матеріал у 5 класі згруповано в таких тематичних. </a:t>
            </a:r>
            <a:endParaRPr lang="uk-UA" sz="2800" dirty="0">
              <a:solidFill>
                <a:schemeClr val="tx1"/>
              </a:solidFill>
            </a:endParaRPr>
          </a:p>
        </p:txBody>
      </p:sp>
      <p:sp>
        <p:nvSpPr>
          <p:cNvPr id="3" name="Заголовок 2"/>
          <p:cNvSpPr>
            <a:spLocks noGrp="1"/>
          </p:cNvSpPr>
          <p:nvPr>
            <p:ph type="title"/>
          </p:nvPr>
        </p:nvSpPr>
        <p:spPr/>
        <p:txBody>
          <a:bodyPr>
            <a:noAutofit/>
          </a:bodyPr>
          <a:lstStyle/>
          <a:p>
            <a:r>
              <a:rPr lang="uk-UA" b="1" dirty="0">
                <a:solidFill>
                  <a:schemeClr val="bg1"/>
                </a:solidFill>
              </a:rPr>
              <a:t>УКРАЇНСЬКА ЛІТЕРАТУРА </a:t>
            </a:r>
            <a:r>
              <a:rPr lang="uk-UA" b="1" dirty="0" smtClean="0">
                <a:solidFill>
                  <a:schemeClr val="bg1"/>
                </a:solidFill>
              </a:rPr>
              <a:t/>
            </a:r>
            <a:br>
              <a:rPr lang="uk-UA" b="1" dirty="0" smtClean="0">
                <a:solidFill>
                  <a:schemeClr val="bg1"/>
                </a:solidFill>
              </a:rPr>
            </a:br>
            <a:r>
              <a:rPr lang="uk-UA" b="1" dirty="0" smtClean="0">
                <a:solidFill>
                  <a:schemeClr val="bg1"/>
                </a:solidFill>
              </a:rPr>
              <a:t>(</a:t>
            </a:r>
            <a:r>
              <a:rPr lang="uk-UA" b="1" dirty="0">
                <a:solidFill>
                  <a:schemeClr val="bg1"/>
                </a:solidFill>
              </a:rPr>
              <a:t>Яценко та ін.)</a:t>
            </a:r>
            <a:endParaRPr lang="ru-RU" b="1" dirty="0">
              <a:solidFill>
                <a:schemeClr val="bg1"/>
              </a:solidFill>
            </a:endParaRPr>
          </a:p>
        </p:txBody>
      </p:sp>
    </p:spTree>
    <p:extLst>
      <p:ext uri="{BB962C8B-B14F-4D97-AF65-F5344CB8AC3E}">
        <p14:creationId xmlns:p14="http://schemas.microsoft.com/office/powerpoint/2010/main" val="15718990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988840"/>
            <a:ext cx="8568951" cy="4425355"/>
          </a:xfrm>
        </p:spPr>
        <p:txBody>
          <a:bodyPr>
            <a:normAutofit lnSpcReduction="10000"/>
          </a:bodyPr>
          <a:lstStyle/>
          <a:p>
            <a:pPr algn="just"/>
            <a:r>
              <a:rPr lang="uk-UA" dirty="0" smtClean="0">
                <a:solidFill>
                  <a:schemeClr val="tx1"/>
                </a:solidFill>
              </a:rPr>
              <a:t>Навчальний матеріал у 5 класі згруповано в таких тематичних розділах: «Вступ» </a:t>
            </a:r>
            <a:r>
              <a:rPr lang="uk-UA" b="1" dirty="0" smtClean="0">
                <a:solidFill>
                  <a:schemeClr val="tx1"/>
                </a:solidFill>
              </a:rPr>
              <a:t>(Роль книги в житті людин</a:t>
            </a:r>
            <a:r>
              <a:rPr lang="uk-UA" dirty="0" smtClean="0">
                <a:solidFill>
                  <a:schemeClr val="tx1"/>
                </a:solidFill>
              </a:rPr>
              <a:t>и. Література як художнє відтворення життя, побуту, звичаїв, духовно-моральних цінностей людини. Значущість читання в житті людини. Сучасний читач); «Малі жанри фольклору та літератури» (Прислів’я, приказки, загадки</a:t>
            </a:r>
            <a:r>
              <a:rPr lang="uk-UA" b="1" dirty="0" smtClean="0">
                <a:solidFill>
                  <a:schemeClr val="tx1"/>
                </a:solidFill>
              </a:rPr>
              <a:t>)»; «Народні та літературні казки»; «Легенди і перекази», «Історичне минуле українського народу</a:t>
            </a:r>
            <a:r>
              <a:rPr lang="uk-UA" dirty="0" smtClean="0">
                <a:solidFill>
                  <a:schemeClr val="tx1"/>
                </a:solidFill>
              </a:rPr>
              <a:t>. Літописні оповіді»; </a:t>
            </a:r>
            <a:r>
              <a:rPr lang="uk-UA" b="1" dirty="0" smtClean="0">
                <a:solidFill>
                  <a:schemeClr val="tx1"/>
                </a:solidFill>
              </a:rPr>
              <a:t>«Україна і я»; «Рідна природа»; «Світ дитинства»; «У пошуках пригод і чудес»; «Література рідного краю»;  «Найцікавіше з літературних новинок»; «Узагальнення та систематизація вивченого».  </a:t>
            </a:r>
            <a:endParaRPr lang="uk-UA" b="1" dirty="0">
              <a:solidFill>
                <a:schemeClr val="tx1"/>
              </a:solidFill>
            </a:endParaRPr>
          </a:p>
        </p:txBody>
      </p:sp>
      <p:sp>
        <p:nvSpPr>
          <p:cNvPr id="3" name="Заголовок 2"/>
          <p:cNvSpPr>
            <a:spLocks noGrp="1"/>
          </p:cNvSpPr>
          <p:nvPr>
            <p:ph type="title"/>
          </p:nvPr>
        </p:nvSpPr>
        <p:spPr/>
        <p:txBody>
          <a:bodyPr>
            <a:noAutofit/>
          </a:bodyPr>
          <a:lstStyle/>
          <a:p>
            <a:r>
              <a:rPr lang="uk-UA" b="1" dirty="0">
                <a:solidFill>
                  <a:schemeClr val="bg1"/>
                </a:solidFill>
              </a:rPr>
              <a:t>УКРАЇНСЬКА ЛІТЕРАТУРА </a:t>
            </a:r>
            <a:r>
              <a:rPr lang="uk-UA" b="1" dirty="0" smtClean="0">
                <a:solidFill>
                  <a:schemeClr val="bg1"/>
                </a:solidFill>
              </a:rPr>
              <a:t/>
            </a:r>
            <a:br>
              <a:rPr lang="uk-UA" b="1" dirty="0" smtClean="0">
                <a:solidFill>
                  <a:schemeClr val="bg1"/>
                </a:solidFill>
              </a:rPr>
            </a:br>
            <a:r>
              <a:rPr lang="uk-UA" b="1" dirty="0" smtClean="0">
                <a:solidFill>
                  <a:schemeClr val="bg1"/>
                </a:solidFill>
              </a:rPr>
              <a:t>(</a:t>
            </a:r>
            <a:r>
              <a:rPr lang="uk-UA" b="1" dirty="0">
                <a:solidFill>
                  <a:schemeClr val="bg1"/>
                </a:solidFill>
              </a:rPr>
              <a:t>Яценко та ін.)</a:t>
            </a:r>
            <a:endParaRPr lang="ru-RU" b="1" dirty="0">
              <a:solidFill>
                <a:schemeClr val="bg1"/>
              </a:solidFill>
            </a:endParaRPr>
          </a:p>
        </p:txBody>
      </p:sp>
    </p:spTree>
    <p:extLst>
      <p:ext uri="{BB962C8B-B14F-4D97-AF65-F5344CB8AC3E}">
        <p14:creationId xmlns:p14="http://schemas.microsoft.com/office/powerpoint/2010/main" val="9050794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628800"/>
            <a:ext cx="8568951" cy="4353347"/>
          </a:xfrm>
        </p:spPr>
        <p:txBody>
          <a:bodyPr>
            <a:noAutofit/>
          </a:bodyPr>
          <a:lstStyle/>
          <a:p>
            <a:pPr algn="just"/>
            <a:r>
              <a:rPr lang="uk-UA" sz="2800" dirty="0" smtClean="0">
                <a:solidFill>
                  <a:schemeClr val="tx1"/>
                </a:solidFill>
                <a:latin typeface="Times New Roman" panose="02020603050405020304" pitchFamily="18" charset="0"/>
                <a:cs typeface="Times New Roman" panose="02020603050405020304" pitchFamily="18" charset="0"/>
              </a:rPr>
              <a:t>Усього – 70 год. </a:t>
            </a:r>
          </a:p>
          <a:p>
            <a:pPr algn="just"/>
            <a:r>
              <a:rPr lang="uk-UA" sz="2800" dirty="0" smtClean="0">
                <a:solidFill>
                  <a:schemeClr val="tx1"/>
                </a:solidFill>
                <a:latin typeface="Times New Roman" panose="02020603050405020304" pitchFamily="18" charset="0"/>
                <a:cs typeface="Times New Roman" panose="02020603050405020304" pitchFamily="18" charset="0"/>
              </a:rPr>
              <a:t>На тиждень – 2 год.</a:t>
            </a:r>
          </a:p>
          <a:p>
            <a:pPr algn="just"/>
            <a:r>
              <a:rPr lang="uk-UA" sz="2800" dirty="0" smtClean="0">
                <a:solidFill>
                  <a:schemeClr val="tx1"/>
                </a:solidFill>
                <a:latin typeface="Times New Roman" panose="02020603050405020304" pitchFamily="18" charset="0"/>
                <a:cs typeface="Times New Roman" panose="02020603050405020304" pitchFamily="18" charset="0"/>
              </a:rPr>
              <a:t> Текстуальне вивчення – 54 год.</a:t>
            </a:r>
          </a:p>
          <a:p>
            <a:pPr algn="just"/>
            <a:r>
              <a:rPr lang="uk-UA" sz="2800" dirty="0" smtClean="0">
                <a:solidFill>
                  <a:schemeClr val="tx1"/>
                </a:solidFill>
                <a:latin typeface="Times New Roman" panose="02020603050405020304" pitchFamily="18" charset="0"/>
                <a:cs typeface="Times New Roman" panose="02020603050405020304" pitchFamily="18" charset="0"/>
              </a:rPr>
              <a:t> Розвиток мовлення – 4 год. (у межах годин на текстуальне вивчення). </a:t>
            </a:r>
          </a:p>
          <a:p>
            <a:pPr algn="just"/>
            <a:r>
              <a:rPr lang="uk-UA" sz="2800" b="1" dirty="0" smtClean="0">
                <a:solidFill>
                  <a:schemeClr val="tx1"/>
                </a:solidFill>
                <a:latin typeface="Times New Roman" panose="02020603050405020304" pitchFamily="18" charset="0"/>
                <a:cs typeface="Times New Roman" panose="02020603050405020304" pitchFamily="18" charset="0"/>
              </a:rPr>
              <a:t>Виразне читання – 4 год.</a:t>
            </a:r>
          </a:p>
          <a:p>
            <a:pPr algn="just"/>
            <a:r>
              <a:rPr lang="uk-UA" sz="2800" dirty="0" smtClean="0">
                <a:solidFill>
                  <a:schemeClr val="tx1"/>
                </a:solidFill>
                <a:latin typeface="Times New Roman" panose="02020603050405020304" pitchFamily="18" charset="0"/>
                <a:cs typeface="Times New Roman" panose="02020603050405020304" pitchFamily="18" charset="0"/>
              </a:rPr>
              <a:t> Позакласне читання – 4 год. </a:t>
            </a:r>
          </a:p>
          <a:p>
            <a:pPr algn="just"/>
            <a:r>
              <a:rPr lang="uk-UA" sz="2800" dirty="0" smtClean="0">
                <a:solidFill>
                  <a:schemeClr val="tx1"/>
                </a:solidFill>
                <a:latin typeface="Times New Roman" panose="02020603050405020304" pitchFamily="18" charset="0"/>
                <a:cs typeface="Times New Roman" panose="02020603050405020304" pitchFamily="18" charset="0"/>
              </a:rPr>
              <a:t>Література рідного краю – 2 год. </a:t>
            </a:r>
          </a:p>
          <a:p>
            <a:pPr algn="just"/>
            <a:r>
              <a:rPr lang="uk-UA" sz="2800" dirty="0" smtClean="0">
                <a:solidFill>
                  <a:schemeClr val="tx1"/>
                </a:solidFill>
                <a:latin typeface="Times New Roman" panose="02020603050405020304" pitchFamily="18" charset="0"/>
                <a:cs typeface="Times New Roman" panose="02020603050405020304" pitchFamily="18" charset="0"/>
              </a:rPr>
              <a:t>Узагальнення вивченого – 2 год. </a:t>
            </a:r>
          </a:p>
          <a:p>
            <a:pPr algn="just"/>
            <a:r>
              <a:rPr lang="uk-UA" sz="2800" dirty="0" smtClean="0">
                <a:solidFill>
                  <a:schemeClr val="tx1"/>
                </a:solidFill>
                <a:latin typeface="Times New Roman" panose="02020603050405020304" pitchFamily="18" charset="0"/>
                <a:cs typeface="Times New Roman" panose="02020603050405020304" pitchFamily="18" charset="0"/>
              </a:rPr>
              <a:t>Резервний </a:t>
            </a:r>
            <a:r>
              <a:rPr lang="ru-RU" sz="2800" dirty="0" smtClean="0">
                <a:solidFill>
                  <a:schemeClr val="tx1"/>
                </a:solidFill>
                <a:latin typeface="Times New Roman" panose="02020603050405020304" pitchFamily="18" charset="0"/>
                <a:cs typeface="Times New Roman" panose="02020603050405020304" pitchFamily="18" charset="0"/>
              </a:rPr>
              <a:t>час </a:t>
            </a:r>
            <a:r>
              <a:rPr lang="ru-RU" sz="2800" dirty="0">
                <a:solidFill>
                  <a:schemeClr val="tx1"/>
                </a:solidFill>
                <a:latin typeface="Times New Roman" panose="02020603050405020304" pitchFamily="18" charset="0"/>
                <a:cs typeface="Times New Roman" panose="02020603050405020304" pitchFamily="18" charset="0"/>
              </a:rPr>
              <a:t>– 4 год.</a:t>
            </a:r>
          </a:p>
        </p:txBody>
      </p:sp>
      <p:sp>
        <p:nvSpPr>
          <p:cNvPr id="3" name="Заголовок 2"/>
          <p:cNvSpPr>
            <a:spLocks noGrp="1"/>
          </p:cNvSpPr>
          <p:nvPr>
            <p:ph type="title"/>
          </p:nvPr>
        </p:nvSpPr>
        <p:spPr/>
        <p:txBody>
          <a:bodyPr/>
          <a:lstStyle/>
          <a:p>
            <a:r>
              <a:rPr lang="uk-UA" b="1" dirty="0">
                <a:solidFill>
                  <a:schemeClr val="bg1"/>
                </a:solidFill>
              </a:rPr>
              <a:t>5 клас</a:t>
            </a:r>
            <a:endParaRPr lang="ru-RU" b="1" dirty="0">
              <a:solidFill>
                <a:schemeClr val="bg1"/>
              </a:solidFill>
            </a:endParaRPr>
          </a:p>
        </p:txBody>
      </p:sp>
    </p:spTree>
    <p:extLst>
      <p:ext uri="{BB962C8B-B14F-4D97-AF65-F5344CB8AC3E}">
        <p14:creationId xmlns:p14="http://schemas.microsoft.com/office/powerpoint/2010/main" val="42271660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2675467"/>
            <a:ext cx="8568952" cy="3450696"/>
          </a:xfrm>
        </p:spPr>
        <p:txBody>
          <a:bodyPr>
            <a:normAutofit/>
          </a:bodyPr>
          <a:lstStyle/>
          <a:p>
            <a:pPr algn="just"/>
            <a:r>
              <a:rPr lang="uk-UA" sz="3200" dirty="0" smtClean="0">
                <a:solidFill>
                  <a:schemeClr val="tx1"/>
                </a:solidFill>
              </a:rPr>
              <a:t>Модельна навчальна програма «Українська література. 5-6 класи» для закладів загальної середньої освіти (автори </a:t>
            </a:r>
            <a:r>
              <a:rPr lang="uk-UA" sz="3200" dirty="0" err="1" smtClean="0">
                <a:solidFill>
                  <a:schemeClr val="tx1"/>
                </a:solidFill>
              </a:rPr>
              <a:t>Чумарна</a:t>
            </a:r>
            <a:r>
              <a:rPr lang="uk-UA" sz="3200" dirty="0" smtClean="0">
                <a:solidFill>
                  <a:schemeClr val="tx1"/>
                </a:solidFill>
              </a:rPr>
              <a:t> М.І., </a:t>
            </a:r>
            <a:r>
              <a:rPr lang="uk-UA" sz="3200" dirty="0" err="1" smtClean="0">
                <a:solidFill>
                  <a:schemeClr val="tx1"/>
                </a:solidFill>
              </a:rPr>
              <a:t>Пастушенко</a:t>
            </a:r>
            <a:r>
              <a:rPr lang="uk-UA" sz="3200" dirty="0" smtClean="0">
                <a:solidFill>
                  <a:schemeClr val="tx1"/>
                </a:solidFill>
              </a:rPr>
              <a:t> Н.М.)</a:t>
            </a:r>
            <a:endParaRPr lang="uk-UA" sz="3200" dirty="0">
              <a:solidFill>
                <a:schemeClr val="tx1"/>
              </a:solidFill>
            </a:endParaRPr>
          </a:p>
        </p:txBody>
      </p:sp>
      <p:sp>
        <p:nvSpPr>
          <p:cNvPr id="3" name="Заголовок 2"/>
          <p:cNvSpPr>
            <a:spLocks noGrp="1"/>
          </p:cNvSpPr>
          <p:nvPr>
            <p:ph type="title"/>
          </p:nvPr>
        </p:nvSpPr>
        <p:spPr/>
        <p:txBody>
          <a:bodyPr>
            <a:noAutofit/>
          </a:bodyPr>
          <a:lstStyle/>
          <a:p>
            <a:r>
              <a:rPr lang="uk-UA" sz="4000" b="1" dirty="0">
                <a:solidFill>
                  <a:schemeClr val="bg1"/>
                </a:solidFill>
              </a:rPr>
              <a:t>УКРАЇНСЬКА ЛІТЕРАТУРА </a:t>
            </a:r>
            <a:r>
              <a:rPr lang="en-US" sz="4000" b="1" dirty="0">
                <a:solidFill>
                  <a:schemeClr val="bg1"/>
                </a:solidFill>
              </a:rPr>
              <a:t> </a:t>
            </a:r>
            <a:r>
              <a:rPr lang="uk-UA" sz="4000" b="1" dirty="0" smtClean="0">
                <a:solidFill>
                  <a:schemeClr val="bg1"/>
                </a:solidFill>
              </a:rPr>
              <a:t/>
            </a:r>
            <a:br>
              <a:rPr lang="uk-UA" sz="4000" b="1" dirty="0" smtClean="0">
                <a:solidFill>
                  <a:schemeClr val="bg1"/>
                </a:solidFill>
              </a:rPr>
            </a:br>
            <a:r>
              <a:rPr lang="en-US" sz="4000" b="1" dirty="0" smtClean="0">
                <a:solidFill>
                  <a:schemeClr val="bg1"/>
                </a:solidFill>
              </a:rPr>
              <a:t>(</a:t>
            </a:r>
            <a:r>
              <a:rPr lang="uk-UA" sz="4000" b="1" dirty="0" err="1">
                <a:solidFill>
                  <a:schemeClr val="bg1"/>
                </a:solidFill>
              </a:rPr>
              <a:t>Чумарна</a:t>
            </a:r>
            <a:r>
              <a:rPr lang="uk-UA" sz="4000" b="1" dirty="0">
                <a:solidFill>
                  <a:schemeClr val="bg1"/>
                </a:solidFill>
              </a:rPr>
              <a:t>, </a:t>
            </a:r>
            <a:r>
              <a:rPr lang="uk-UA" sz="4000" b="1" dirty="0" err="1">
                <a:solidFill>
                  <a:schemeClr val="bg1"/>
                </a:solidFill>
              </a:rPr>
              <a:t>Пастушенко</a:t>
            </a:r>
            <a:r>
              <a:rPr lang="uk-UA" sz="4000" b="1" dirty="0">
                <a:solidFill>
                  <a:schemeClr val="bg1"/>
                </a:solidFill>
              </a:rPr>
              <a:t>)</a:t>
            </a:r>
            <a:endParaRPr lang="ru-RU" sz="4000" b="1" dirty="0">
              <a:solidFill>
                <a:schemeClr val="bg1"/>
              </a:solidFill>
            </a:endParaRPr>
          </a:p>
        </p:txBody>
      </p:sp>
    </p:spTree>
    <p:extLst>
      <p:ext uri="{BB962C8B-B14F-4D97-AF65-F5344CB8AC3E}">
        <p14:creationId xmlns:p14="http://schemas.microsoft.com/office/powerpoint/2010/main" val="38598995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916832"/>
            <a:ext cx="8640959" cy="4209331"/>
          </a:xfrm>
        </p:spPr>
        <p:txBody>
          <a:bodyPr>
            <a:noAutofit/>
          </a:bodyPr>
          <a:lstStyle/>
          <a:p>
            <a:pPr algn="just"/>
            <a:r>
              <a:rPr lang="uk-UA" sz="2800" dirty="0" smtClean="0">
                <a:solidFill>
                  <a:schemeClr val="tx1"/>
                </a:solidFill>
              </a:rPr>
              <a:t>Мета вивчення української літератури для адаптаційного циклу –</a:t>
            </a:r>
          </a:p>
          <a:p>
            <a:pPr algn="just"/>
            <a:r>
              <a:rPr lang="uk-UA" sz="2800" dirty="0" smtClean="0">
                <a:solidFill>
                  <a:schemeClr val="tx1"/>
                </a:solidFill>
              </a:rPr>
              <a:t> розвиток читацької грамотності,</a:t>
            </a:r>
          </a:p>
          <a:p>
            <a:pPr algn="just"/>
            <a:r>
              <a:rPr lang="uk-UA" sz="2800" dirty="0" smtClean="0">
                <a:solidFill>
                  <a:schemeClr val="tx1"/>
                </a:solidFill>
              </a:rPr>
              <a:t> збагачення емоційно-чуттєвого досвіду, формування мотивації до читання,</a:t>
            </a:r>
          </a:p>
          <a:p>
            <a:pPr algn="just"/>
            <a:r>
              <a:rPr lang="uk-UA" sz="2800" dirty="0" smtClean="0">
                <a:solidFill>
                  <a:schemeClr val="tx1"/>
                </a:solidFill>
              </a:rPr>
              <a:t> ціннісних орієнтацій і ставлень,</a:t>
            </a:r>
          </a:p>
          <a:p>
            <a:pPr algn="just"/>
            <a:r>
              <a:rPr lang="uk-UA" sz="2800" dirty="0" smtClean="0">
                <a:solidFill>
                  <a:schemeClr val="tx1"/>
                </a:solidFill>
              </a:rPr>
              <a:t> творчої самореалізації,</a:t>
            </a:r>
          </a:p>
          <a:p>
            <a:pPr algn="just"/>
            <a:r>
              <a:rPr lang="uk-UA" sz="2800" dirty="0" smtClean="0">
                <a:solidFill>
                  <a:schemeClr val="tx1"/>
                </a:solidFill>
              </a:rPr>
              <a:t> гуманістичного світогляду учнів для духовного, культурного та національного самовираження.</a:t>
            </a:r>
            <a:r>
              <a:rPr lang="ru-RU" sz="2800" dirty="0" smtClean="0"/>
              <a:t> </a:t>
            </a:r>
            <a:endParaRPr lang="ru-RU" sz="2800" dirty="0"/>
          </a:p>
        </p:txBody>
      </p:sp>
      <p:sp>
        <p:nvSpPr>
          <p:cNvPr id="3" name="Заголовок 2"/>
          <p:cNvSpPr>
            <a:spLocks noGrp="1"/>
          </p:cNvSpPr>
          <p:nvPr>
            <p:ph type="title"/>
          </p:nvPr>
        </p:nvSpPr>
        <p:spPr/>
        <p:txBody>
          <a:bodyPr/>
          <a:lstStyle/>
          <a:p>
            <a:r>
              <a:rPr lang="uk-UA" sz="3600" b="1" dirty="0">
                <a:solidFill>
                  <a:schemeClr val="bg1"/>
                </a:solidFill>
              </a:rPr>
              <a:t>УКРАЇНСЬКА ЛІТЕРАТУРА </a:t>
            </a:r>
            <a:r>
              <a:rPr lang="en-US" sz="3600" b="1" dirty="0">
                <a:solidFill>
                  <a:schemeClr val="bg1"/>
                </a:solidFill>
              </a:rPr>
              <a:t> </a:t>
            </a:r>
            <a:r>
              <a:rPr lang="uk-UA" sz="3600" b="1" dirty="0" smtClean="0">
                <a:solidFill>
                  <a:schemeClr val="bg1"/>
                </a:solidFill>
              </a:rPr>
              <a:t/>
            </a:r>
            <a:br>
              <a:rPr lang="uk-UA" sz="3600" b="1" dirty="0" smtClean="0">
                <a:solidFill>
                  <a:schemeClr val="bg1"/>
                </a:solidFill>
              </a:rPr>
            </a:br>
            <a:r>
              <a:rPr lang="en-US" sz="3600" b="1" dirty="0" smtClean="0">
                <a:solidFill>
                  <a:schemeClr val="bg1"/>
                </a:solidFill>
              </a:rPr>
              <a:t>(</a:t>
            </a:r>
            <a:r>
              <a:rPr lang="uk-UA" sz="3600" b="1" dirty="0" err="1">
                <a:solidFill>
                  <a:schemeClr val="bg1"/>
                </a:solidFill>
              </a:rPr>
              <a:t>Чумарна</a:t>
            </a:r>
            <a:r>
              <a:rPr lang="uk-UA" sz="3600" b="1" dirty="0">
                <a:solidFill>
                  <a:schemeClr val="bg1"/>
                </a:solidFill>
              </a:rPr>
              <a:t>, </a:t>
            </a:r>
            <a:r>
              <a:rPr lang="uk-UA" sz="3600" b="1" dirty="0" err="1">
                <a:solidFill>
                  <a:schemeClr val="bg1"/>
                </a:solidFill>
              </a:rPr>
              <a:t>Пастушенко</a:t>
            </a:r>
            <a:r>
              <a:rPr lang="uk-UA" sz="3600" b="1" dirty="0">
                <a:solidFill>
                  <a:schemeClr val="bg1"/>
                </a:solidFill>
              </a:rPr>
              <a:t>)</a:t>
            </a:r>
            <a:endParaRPr lang="ru-RU" b="1" dirty="0">
              <a:solidFill>
                <a:schemeClr val="bg1"/>
              </a:solidFill>
            </a:endParaRPr>
          </a:p>
        </p:txBody>
      </p:sp>
    </p:spTree>
    <p:extLst>
      <p:ext uri="{BB962C8B-B14F-4D97-AF65-F5344CB8AC3E}">
        <p14:creationId xmlns:p14="http://schemas.microsoft.com/office/powerpoint/2010/main" val="27698002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1" y="1916832"/>
            <a:ext cx="8640960" cy="4464496"/>
          </a:xfrm>
        </p:spPr>
        <p:txBody>
          <a:bodyPr>
            <a:normAutofit/>
          </a:bodyPr>
          <a:lstStyle/>
          <a:p>
            <a:pPr algn="just"/>
            <a:r>
              <a:rPr lang="uk-UA" dirty="0" smtClean="0">
                <a:solidFill>
                  <a:schemeClr val="tx1"/>
                </a:solidFill>
                <a:latin typeface="Times New Roman" panose="02020603050405020304" pitchFamily="18" charset="0"/>
                <a:cs typeface="Times New Roman" panose="02020603050405020304" pitchFamily="18" charset="0"/>
              </a:rPr>
              <a:t>Програма побудована за тематично-жанровим і календарним принципами: від джерел до сучасної української літератури</a:t>
            </a:r>
          </a:p>
          <a:p>
            <a:pPr algn="just"/>
            <a:r>
              <a:rPr lang="uk-UA" dirty="0" smtClean="0">
                <a:solidFill>
                  <a:schemeClr val="tx1"/>
                </a:solidFill>
                <a:latin typeface="Times New Roman" panose="02020603050405020304" pitchFamily="18" charset="0"/>
                <a:cs typeface="Times New Roman" panose="02020603050405020304" pitchFamily="18" charset="0"/>
              </a:rPr>
              <a:t>У колонці «Зміст» виділено підрубрики</a:t>
            </a:r>
          </a:p>
          <a:p>
            <a:pPr algn="just"/>
            <a:r>
              <a:rPr lang="uk-UA" dirty="0" smtClean="0">
                <a:solidFill>
                  <a:schemeClr val="tx1"/>
                </a:solidFill>
                <a:latin typeface="Times New Roman" panose="02020603050405020304" pitchFamily="18" charset="0"/>
                <a:cs typeface="Times New Roman" panose="02020603050405020304" pitchFamily="18" charset="0"/>
              </a:rPr>
              <a:t>ТЛ  «Теорія літератури», </a:t>
            </a:r>
          </a:p>
          <a:p>
            <a:pPr algn="just"/>
            <a:r>
              <a:rPr lang="uk-UA" dirty="0" smtClean="0">
                <a:solidFill>
                  <a:schemeClr val="tx1"/>
                </a:solidFill>
                <a:latin typeface="Times New Roman" panose="02020603050405020304" pitchFamily="18" charset="0"/>
                <a:cs typeface="Times New Roman" panose="02020603050405020304" pitchFamily="18" charset="0"/>
              </a:rPr>
              <a:t>МЗ «Міжпредметні зв’язки»,</a:t>
            </a:r>
          </a:p>
          <a:p>
            <a:pPr algn="just"/>
            <a:r>
              <a:rPr lang="uk-UA" dirty="0" smtClean="0">
                <a:solidFill>
                  <a:schemeClr val="tx1"/>
                </a:solidFill>
                <a:latin typeface="Times New Roman" panose="02020603050405020304" pitchFamily="18" charset="0"/>
                <a:cs typeface="Times New Roman" panose="02020603050405020304" pitchFamily="18" charset="0"/>
              </a:rPr>
              <a:t>МК «Мистецький контекст», </a:t>
            </a:r>
          </a:p>
          <a:p>
            <a:pPr algn="just"/>
            <a:r>
              <a:rPr lang="uk-UA" dirty="0" smtClean="0">
                <a:solidFill>
                  <a:schemeClr val="tx1"/>
                </a:solidFill>
                <a:latin typeface="Times New Roman" panose="02020603050405020304" pitchFamily="18" charset="0"/>
                <a:cs typeface="Times New Roman" panose="02020603050405020304" pitchFamily="18" charset="0"/>
              </a:rPr>
              <a:t>ЖЦ «Життєві цінності». </a:t>
            </a:r>
          </a:p>
          <a:p>
            <a:pPr algn="just"/>
            <a:r>
              <a:rPr lang="uk-UA" dirty="0" smtClean="0">
                <a:solidFill>
                  <a:schemeClr val="tx1"/>
                </a:solidFill>
                <a:latin typeface="Times New Roman" panose="02020603050405020304" pitchFamily="18" charset="0"/>
                <a:cs typeface="Times New Roman" panose="02020603050405020304" pitchFamily="18" charset="0"/>
              </a:rPr>
              <a:t>ЗЛ Міжпредметні зв’язки із «зарубіжною літературою»  запропоновано на змістовно-інформаційному рівні.</a:t>
            </a:r>
          </a:p>
          <a:p>
            <a:pPr algn="just"/>
            <a:r>
              <a:rPr lang="uk-UA" dirty="0" smtClean="0">
                <a:solidFill>
                  <a:schemeClr val="tx1"/>
                </a:solidFill>
                <a:latin typeface="Times New Roman" panose="02020603050405020304" pitchFamily="18" charset="0"/>
                <a:cs typeface="Times New Roman" panose="02020603050405020304" pitchFamily="18" charset="0"/>
              </a:rPr>
              <a:t>УМ  Зв'язок з навчальним предметом «українська мова»  </a:t>
            </a:r>
          </a:p>
          <a:p>
            <a:endParaRPr lang="ru-RU"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lstStyle/>
          <a:p>
            <a:r>
              <a:rPr lang="uk-UA" sz="3600" b="1" dirty="0">
                <a:solidFill>
                  <a:schemeClr val="bg1"/>
                </a:solidFill>
              </a:rPr>
              <a:t>УКРАЇНСЬКА ЛІТЕРАТУРА </a:t>
            </a:r>
            <a:r>
              <a:rPr lang="en-US" sz="3600" b="1" dirty="0">
                <a:solidFill>
                  <a:schemeClr val="bg1"/>
                </a:solidFill>
              </a:rPr>
              <a:t> </a:t>
            </a:r>
            <a:r>
              <a:rPr lang="uk-UA" sz="3600" b="1" dirty="0" smtClean="0">
                <a:solidFill>
                  <a:schemeClr val="bg1"/>
                </a:solidFill>
              </a:rPr>
              <a:t/>
            </a:r>
            <a:br>
              <a:rPr lang="uk-UA" sz="3600" b="1" dirty="0" smtClean="0">
                <a:solidFill>
                  <a:schemeClr val="bg1"/>
                </a:solidFill>
              </a:rPr>
            </a:br>
            <a:r>
              <a:rPr lang="en-US" sz="3600" b="1" dirty="0" smtClean="0">
                <a:solidFill>
                  <a:schemeClr val="bg1"/>
                </a:solidFill>
              </a:rPr>
              <a:t>(</a:t>
            </a:r>
            <a:r>
              <a:rPr lang="uk-UA" sz="3600" b="1" dirty="0" err="1">
                <a:solidFill>
                  <a:schemeClr val="bg1"/>
                </a:solidFill>
              </a:rPr>
              <a:t>Чумарна</a:t>
            </a:r>
            <a:r>
              <a:rPr lang="uk-UA" sz="3600" b="1" dirty="0">
                <a:solidFill>
                  <a:schemeClr val="bg1"/>
                </a:solidFill>
              </a:rPr>
              <a:t>, </a:t>
            </a:r>
            <a:r>
              <a:rPr lang="uk-UA" sz="3600" b="1" dirty="0" err="1">
                <a:solidFill>
                  <a:schemeClr val="bg1"/>
                </a:solidFill>
              </a:rPr>
              <a:t>Пастушенко</a:t>
            </a:r>
            <a:r>
              <a:rPr lang="uk-UA" sz="3600" b="1" dirty="0">
                <a:solidFill>
                  <a:schemeClr val="bg1"/>
                </a:solidFill>
              </a:rPr>
              <a:t>)</a:t>
            </a:r>
            <a:endParaRPr lang="ru-RU" b="1" dirty="0">
              <a:solidFill>
                <a:schemeClr val="bg1"/>
              </a:solidFill>
            </a:endParaRPr>
          </a:p>
        </p:txBody>
      </p:sp>
    </p:spTree>
    <p:extLst>
      <p:ext uri="{BB962C8B-B14F-4D97-AF65-F5344CB8AC3E}">
        <p14:creationId xmlns:p14="http://schemas.microsoft.com/office/powerpoint/2010/main" val="39834242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772816"/>
            <a:ext cx="8496944" cy="4425355"/>
          </a:xfrm>
        </p:spPr>
        <p:txBody>
          <a:bodyPr>
            <a:normAutofit/>
          </a:bodyPr>
          <a:lstStyle/>
          <a:p>
            <a:pPr marL="0" indent="0" algn="just">
              <a:buNone/>
            </a:pPr>
            <a:r>
              <a:rPr lang="uk-UA" sz="2800" dirty="0" smtClean="0">
                <a:solidFill>
                  <a:schemeClr val="tx1"/>
                </a:solidFill>
                <a:latin typeface="Times New Roman" panose="02020603050405020304" pitchFamily="18" charset="0"/>
                <a:cs typeface="Times New Roman" panose="02020603050405020304" pitchFamily="18" charset="0"/>
              </a:rPr>
              <a:t>   Усі художні тексти об’єднані у такі тематичні блоки: </a:t>
            </a:r>
          </a:p>
          <a:p>
            <a:pPr marL="0" indent="0" algn="just">
              <a:buNone/>
            </a:pPr>
            <a:r>
              <a:rPr lang="uk-UA" sz="2800" dirty="0" smtClean="0">
                <a:solidFill>
                  <a:schemeClr val="tx1"/>
                </a:solidFill>
                <a:latin typeface="Times New Roman" panose="02020603050405020304" pitchFamily="18" charset="0"/>
                <a:cs typeface="Times New Roman" panose="02020603050405020304" pitchFamily="18" charset="0"/>
              </a:rPr>
              <a:t>    5 клас:</a:t>
            </a:r>
          </a:p>
          <a:p>
            <a:pPr algn="just"/>
            <a:r>
              <a:rPr lang="uk-UA" sz="2800" dirty="0" smtClean="0">
                <a:solidFill>
                  <a:schemeClr val="tx1"/>
                </a:solidFill>
                <a:latin typeface="Times New Roman" panose="02020603050405020304" pitchFamily="18" charset="0"/>
                <a:cs typeface="Times New Roman" panose="02020603050405020304" pitchFamily="18" charset="0"/>
              </a:rPr>
              <a:t> «Таємниці людини і світу. Морально-етичні ідеали усної народної творчості»</a:t>
            </a:r>
          </a:p>
          <a:p>
            <a:pPr algn="just"/>
            <a:r>
              <a:rPr lang="uk-UA" sz="2800" dirty="0" smtClean="0">
                <a:solidFill>
                  <a:schemeClr val="tx1"/>
                </a:solidFill>
                <a:latin typeface="Times New Roman" panose="02020603050405020304" pitchFamily="18" charset="0"/>
                <a:cs typeface="Times New Roman" panose="02020603050405020304" pitchFamily="18" charset="0"/>
              </a:rPr>
              <a:t>«Жива казка природи. Пісні весняної пори» «Писемні свідки минувшини. Україна – найдорожчий скарб» </a:t>
            </a:r>
          </a:p>
          <a:p>
            <a:pPr algn="just"/>
            <a:r>
              <a:rPr lang="uk-UA" sz="2800" dirty="0" smtClean="0">
                <a:solidFill>
                  <a:schemeClr val="tx1"/>
                </a:solidFill>
                <a:latin typeface="Times New Roman" panose="02020603050405020304" pitchFamily="18" charset="0"/>
                <a:cs typeface="Times New Roman" panose="02020603050405020304" pitchFamily="18" charset="0"/>
              </a:rPr>
              <a:t>«Різдво у нашім краю. Великдень в нашій Україні» «Світ фантазії»</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lstStyle/>
          <a:p>
            <a:r>
              <a:rPr lang="uk-UA" sz="3600" b="1" dirty="0">
                <a:solidFill>
                  <a:schemeClr val="bg1"/>
                </a:solidFill>
              </a:rPr>
              <a:t>УКРАЇНСЬКА ЛІТЕРАТУРА </a:t>
            </a:r>
            <a:r>
              <a:rPr lang="en-US" sz="3600" b="1" dirty="0">
                <a:solidFill>
                  <a:schemeClr val="bg1"/>
                </a:solidFill>
              </a:rPr>
              <a:t> </a:t>
            </a:r>
            <a:r>
              <a:rPr lang="uk-UA" sz="3600" b="1" dirty="0" smtClean="0">
                <a:solidFill>
                  <a:schemeClr val="bg1"/>
                </a:solidFill>
              </a:rPr>
              <a:t/>
            </a:r>
            <a:br>
              <a:rPr lang="uk-UA" sz="3600" b="1" dirty="0" smtClean="0">
                <a:solidFill>
                  <a:schemeClr val="bg1"/>
                </a:solidFill>
              </a:rPr>
            </a:br>
            <a:r>
              <a:rPr lang="en-US" sz="3600" b="1" dirty="0" smtClean="0">
                <a:solidFill>
                  <a:schemeClr val="bg1"/>
                </a:solidFill>
              </a:rPr>
              <a:t>(</a:t>
            </a:r>
            <a:r>
              <a:rPr lang="uk-UA" sz="3600" b="1" dirty="0" err="1">
                <a:solidFill>
                  <a:schemeClr val="bg1"/>
                </a:solidFill>
              </a:rPr>
              <a:t>Чумарна</a:t>
            </a:r>
            <a:r>
              <a:rPr lang="uk-UA" sz="3600" b="1" dirty="0">
                <a:solidFill>
                  <a:schemeClr val="bg1"/>
                </a:solidFill>
              </a:rPr>
              <a:t>, </a:t>
            </a:r>
            <a:r>
              <a:rPr lang="uk-UA" sz="3600" b="1" dirty="0" err="1">
                <a:solidFill>
                  <a:schemeClr val="bg1"/>
                </a:solidFill>
              </a:rPr>
              <a:t>Пастушенко</a:t>
            </a:r>
            <a:r>
              <a:rPr lang="uk-UA" sz="3600" b="1" dirty="0">
                <a:solidFill>
                  <a:schemeClr val="bg1"/>
                </a:solidFill>
              </a:rPr>
              <a:t>)</a:t>
            </a:r>
            <a:endParaRPr lang="ru-RU" b="1" dirty="0">
              <a:solidFill>
                <a:schemeClr val="bg1"/>
              </a:solidFill>
            </a:endParaRPr>
          </a:p>
        </p:txBody>
      </p:sp>
    </p:spTree>
    <p:extLst>
      <p:ext uri="{BB962C8B-B14F-4D97-AF65-F5344CB8AC3E}">
        <p14:creationId xmlns:p14="http://schemas.microsoft.com/office/powerpoint/2010/main" val="5118377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2276872"/>
            <a:ext cx="8496943" cy="3672408"/>
          </a:xfrm>
        </p:spPr>
        <p:txBody>
          <a:bodyPr>
            <a:normAutofit/>
          </a:bodyPr>
          <a:lstStyle/>
          <a:p>
            <a:pPr algn="just"/>
            <a:r>
              <a:rPr lang="uk-UA" sz="2800" dirty="0" smtClean="0">
                <a:solidFill>
                  <a:schemeClr val="tx1"/>
                </a:solidFill>
              </a:rPr>
              <a:t>Основним шляхом реалізації програми є створення відповідних дидактичних ситуацій, які дозволять учням/ученицям висловлювати враження про прочитане, зіставляти зміст із власним досвідом, осмислювати і актуалізовувати цінності, пізнавати специфіку текстів різних жанрів, використовуючи відповідний поняттєвий апарат</a:t>
            </a:r>
            <a:r>
              <a:rPr lang="ru-RU" sz="2800" dirty="0" smtClean="0">
                <a:solidFill>
                  <a:schemeClr val="tx1"/>
                </a:solidFill>
              </a:rPr>
              <a:t>.</a:t>
            </a:r>
            <a:endParaRPr lang="ru-RU" sz="2800" dirty="0">
              <a:solidFill>
                <a:schemeClr val="tx1"/>
              </a:solidFill>
            </a:endParaRPr>
          </a:p>
        </p:txBody>
      </p:sp>
      <p:sp>
        <p:nvSpPr>
          <p:cNvPr id="3" name="Заголовок 2"/>
          <p:cNvSpPr>
            <a:spLocks noGrp="1"/>
          </p:cNvSpPr>
          <p:nvPr>
            <p:ph type="title"/>
          </p:nvPr>
        </p:nvSpPr>
        <p:spPr/>
        <p:txBody>
          <a:bodyPr/>
          <a:lstStyle/>
          <a:p>
            <a:r>
              <a:rPr lang="uk-UA" sz="3600" b="1" dirty="0">
                <a:solidFill>
                  <a:schemeClr val="bg1"/>
                </a:solidFill>
              </a:rPr>
              <a:t>УКРАЇНСЬКА ЛІТЕРАТУРА </a:t>
            </a:r>
            <a:r>
              <a:rPr lang="uk-UA" sz="3600" b="1" dirty="0" smtClean="0">
                <a:solidFill>
                  <a:schemeClr val="bg1"/>
                </a:solidFill>
              </a:rPr>
              <a:t/>
            </a:r>
            <a:br>
              <a:rPr lang="uk-UA" sz="3600" b="1" dirty="0" smtClean="0">
                <a:solidFill>
                  <a:schemeClr val="bg1"/>
                </a:solidFill>
              </a:rPr>
            </a:br>
            <a:r>
              <a:rPr lang="en-US" sz="3600" b="1" dirty="0" smtClean="0">
                <a:solidFill>
                  <a:schemeClr val="bg1"/>
                </a:solidFill>
              </a:rPr>
              <a:t> </a:t>
            </a:r>
            <a:r>
              <a:rPr lang="en-US" sz="3600" b="1" dirty="0">
                <a:solidFill>
                  <a:schemeClr val="bg1"/>
                </a:solidFill>
              </a:rPr>
              <a:t>(</a:t>
            </a:r>
            <a:r>
              <a:rPr lang="uk-UA" sz="3600" b="1" dirty="0" err="1">
                <a:solidFill>
                  <a:schemeClr val="bg1"/>
                </a:solidFill>
              </a:rPr>
              <a:t>Чумарна</a:t>
            </a:r>
            <a:r>
              <a:rPr lang="uk-UA" sz="3600" b="1" dirty="0">
                <a:solidFill>
                  <a:schemeClr val="bg1"/>
                </a:solidFill>
              </a:rPr>
              <a:t>, </a:t>
            </a:r>
            <a:r>
              <a:rPr lang="uk-UA" sz="3600" b="1" dirty="0" err="1">
                <a:solidFill>
                  <a:schemeClr val="bg1"/>
                </a:solidFill>
              </a:rPr>
              <a:t>Пастушенко</a:t>
            </a:r>
            <a:r>
              <a:rPr lang="uk-UA" sz="3600" b="1" dirty="0">
                <a:solidFill>
                  <a:schemeClr val="bg1"/>
                </a:solidFill>
              </a:rPr>
              <a:t>)</a:t>
            </a:r>
            <a:endParaRPr lang="ru-RU" b="1" dirty="0">
              <a:solidFill>
                <a:schemeClr val="bg1"/>
              </a:solidFill>
            </a:endParaRPr>
          </a:p>
        </p:txBody>
      </p:sp>
    </p:spTree>
    <p:extLst>
      <p:ext uri="{BB962C8B-B14F-4D97-AF65-F5344CB8AC3E}">
        <p14:creationId xmlns:p14="http://schemas.microsoft.com/office/powerpoint/2010/main" val="2878233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2675467"/>
            <a:ext cx="8280919" cy="3450696"/>
          </a:xfrm>
        </p:spPr>
        <p:txBody>
          <a:bodyPr>
            <a:normAutofit/>
          </a:bodyPr>
          <a:lstStyle/>
          <a:p>
            <a:pPr algn="just"/>
            <a:r>
              <a:rPr lang="uk-UA" sz="3200" dirty="0" smtClean="0">
                <a:solidFill>
                  <a:schemeClr val="tx1"/>
                </a:solidFill>
              </a:rPr>
              <a:t>Модельна навчальна програма «Українська література. 5-6 класи» для закладів загальної середньої освіти (автори: Архипова В.П., Січкар </a:t>
            </a:r>
            <a:r>
              <a:rPr lang="ru-RU" sz="3200" dirty="0" smtClean="0">
                <a:solidFill>
                  <a:schemeClr val="tx1"/>
                </a:solidFill>
              </a:rPr>
              <a:t>С.І</a:t>
            </a:r>
            <a:r>
              <a:rPr lang="ru-RU" sz="3200" dirty="0">
                <a:solidFill>
                  <a:schemeClr val="tx1"/>
                </a:solidFill>
              </a:rPr>
              <a:t>., Шило С.Б.)</a:t>
            </a:r>
          </a:p>
        </p:txBody>
      </p:sp>
      <p:sp>
        <p:nvSpPr>
          <p:cNvPr id="3" name="Заголовок 2"/>
          <p:cNvSpPr>
            <a:spLocks noGrp="1"/>
          </p:cNvSpPr>
          <p:nvPr>
            <p:ph type="title"/>
          </p:nvPr>
        </p:nvSpPr>
        <p:spPr/>
        <p:txBody>
          <a:bodyPr/>
          <a:lstStyle/>
          <a:p>
            <a:r>
              <a:rPr lang="uk-UA" sz="3600" b="1" dirty="0">
                <a:solidFill>
                  <a:schemeClr val="bg1"/>
                </a:solidFill>
              </a:rPr>
              <a:t>УКРАЇНСЬКА ЛІТЕРАТУРА </a:t>
            </a:r>
            <a:r>
              <a:rPr lang="uk-UA" sz="3600" b="1" dirty="0" smtClean="0">
                <a:solidFill>
                  <a:schemeClr val="bg1"/>
                </a:solidFill>
              </a:rPr>
              <a:t/>
            </a:r>
            <a:br>
              <a:rPr lang="uk-UA" sz="3600" b="1" dirty="0" smtClean="0">
                <a:solidFill>
                  <a:schemeClr val="bg1"/>
                </a:solidFill>
              </a:rPr>
            </a:br>
            <a:r>
              <a:rPr lang="en-US" sz="3600" b="1" dirty="0" smtClean="0">
                <a:solidFill>
                  <a:schemeClr val="bg1"/>
                </a:solidFill>
              </a:rPr>
              <a:t> (</a:t>
            </a:r>
            <a:r>
              <a:rPr lang="uk-UA" sz="3600" b="1" dirty="0" smtClean="0">
                <a:solidFill>
                  <a:schemeClr val="bg1"/>
                </a:solidFill>
              </a:rPr>
              <a:t>Архипова</a:t>
            </a:r>
            <a:r>
              <a:rPr lang="uk-UA" sz="3600" b="1" dirty="0">
                <a:solidFill>
                  <a:schemeClr val="bg1"/>
                </a:solidFill>
              </a:rPr>
              <a:t>,  Січкар, Шило)</a:t>
            </a:r>
            <a:endParaRPr lang="ru-RU" b="1" dirty="0">
              <a:solidFill>
                <a:schemeClr val="bg1"/>
              </a:solidFill>
            </a:endParaRPr>
          </a:p>
        </p:txBody>
      </p:sp>
    </p:spTree>
    <p:extLst>
      <p:ext uri="{BB962C8B-B14F-4D97-AF65-F5344CB8AC3E}">
        <p14:creationId xmlns:p14="http://schemas.microsoft.com/office/powerpoint/2010/main" val="3687176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700808"/>
            <a:ext cx="8352927" cy="4680520"/>
          </a:xfrm>
        </p:spPr>
        <p:txBody>
          <a:bodyPr>
            <a:normAutofit fontScale="92500"/>
          </a:bodyPr>
          <a:lstStyle/>
          <a:p>
            <a:pPr lvl="0" algn="just">
              <a:buClr>
                <a:srgbClr val="31B6FD"/>
              </a:buClr>
            </a:pPr>
            <a:r>
              <a:rPr lang="uk-UA" sz="2200" b="1" dirty="0" smtClean="0">
                <a:solidFill>
                  <a:srgbClr val="333333"/>
                </a:solidFill>
                <a:latin typeface="PT Sans"/>
              </a:rPr>
              <a:t>Інженер</a:t>
            </a:r>
            <a:r>
              <a:rPr lang="ru-RU" sz="2200" b="1" dirty="0" smtClean="0">
                <a:solidFill>
                  <a:srgbClr val="333333"/>
                </a:solidFill>
                <a:latin typeface="PT Sans"/>
              </a:rPr>
              <a:t> </a:t>
            </a:r>
            <a:r>
              <a:rPr lang="ru-RU" sz="2200" b="1" dirty="0">
                <a:solidFill>
                  <a:srgbClr val="333333"/>
                </a:solidFill>
                <a:latin typeface="PT Sans"/>
              </a:rPr>
              <a:t>3</a:t>
            </a:r>
            <a:r>
              <a:rPr lang="en-US" sz="2200" b="1" dirty="0" smtClean="0">
                <a:solidFill>
                  <a:srgbClr val="333333"/>
                </a:solidFill>
                <a:latin typeface="PT Sans"/>
              </a:rPr>
              <a:t>D-</a:t>
            </a:r>
            <a:r>
              <a:rPr lang="uk-UA" sz="2200" b="1" dirty="0" smtClean="0">
                <a:solidFill>
                  <a:srgbClr val="333333"/>
                </a:solidFill>
                <a:latin typeface="PT Sans"/>
              </a:rPr>
              <a:t>друку</a:t>
            </a:r>
            <a:endParaRPr lang="uk-UA" sz="2200" dirty="0" smtClean="0">
              <a:solidFill>
                <a:srgbClr val="333333"/>
              </a:solidFill>
              <a:latin typeface="PT Sans"/>
            </a:endParaRPr>
          </a:p>
          <a:p>
            <a:pPr lvl="0" algn="just">
              <a:buClr>
                <a:srgbClr val="31B6FD"/>
              </a:buClr>
            </a:pPr>
            <a:r>
              <a:rPr lang="uk-UA" sz="2200" dirty="0" smtClean="0">
                <a:solidFill>
                  <a:srgbClr val="333333"/>
                </a:solidFill>
                <a:latin typeface="PT Sans"/>
              </a:rPr>
              <a:t>Популярність</a:t>
            </a:r>
            <a:r>
              <a:rPr lang="ru-RU" sz="2200" dirty="0" smtClean="0">
                <a:solidFill>
                  <a:srgbClr val="333333"/>
                </a:solidFill>
                <a:latin typeface="PT Sans"/>
              </a:rPr>
              <a:t> </a:t>
            </a:r>
            <a:r>
              <a:rPr lang="ru-RU" sz="2200" dirty="0">
                <a:solidFill>
                  <a:srgbClr val="333333"/>
                </a:solidFill>
                <a:latin typeface="PT Sans"/>
              </a:rPr>
              <a:t>3</a:t>
            </a:r>
            <a:r>
              <a:rPr lang="en-US" sz="2200" dirty="0" smtClean="0">
                <a:solidFill>
                  <a:srgbClr val="333333"/>
                </a:solidFill>
                <a:latin typeface="PT Sans"/>
              </a:rPr>
              <a:t>D-</a:t>
            </a:r>
            <a:r>
              <a:rPr lang="uk-UA" sz="2200" dirty="0" smtClean="0">
                <a:solidFill>
                  <a:srgbClr val="333333"/>
                </a:solidFill>
                <a:latin typeface="PT Sans"/>
              </a:rPr>
              <a:t>друку набиратиме обертів</a:t>
            </a:r>
            <a:r>
              <a:rPr lang="ru-RU" sz="2200" dirty="0" smtClean="0">
                <a:solidFill>
                  <a:srgbClr val="333333"/>
                </a:solidFill>
                <a:latin typeface="PT Sans"/>
              </a:rPr>
              <a:t>. </a:t>
            </a:r>
            <a:r>
              <a:rPr lang="ru-RU" sz="2200" dirty="0">
                <a:solidFill>
                  <a:srgbClr val="333333"/>
                </a:solidFill>
                <a:latin typeface="PT Sans"/>
              </a:rPr>
              <a:t>А </a:t>
            </a:r>
            <a:r>
              <a:rPr lang="uk-UA" sz="2200" dirty="0" smtClean="0">
                <a:solidFill>
                  <a:srgbClr val="333333"/>
                </a:solidFill>
                <a:latin typeface="PT Sans"/>
              </a:rPr>
              <a:t>отже, цінними будуть фахівці у цій сфері.</a:t>
            </a:r>
            <a:r>
              <a:rPr lang="ru-RU" sz="2200" dirty="0" smtClean="0">
                <a:solidFill>
                  <a:srgbClr val="333333"/>
                </a:solidFill>
                <a:latin typeface="PT Sans"/>
              </a:rPr>
              <a:t> </a:t>
            </a:r>
            <a:r>
              <a:rPr lang="ru-RU" sz="2200" dirty="0">
                <a:solidFill>
                  <a:srgbClr val="333333"/>
                </a:solidFill>
                <a:latin typeface="PT Sans"/>
              </a:rPr>
              <a:t>Робота </a:t>
            </a:r>
            <a:r>
              <a:rPr lang="uk-UA" sz="2200" dirty="0" smtClean="0">
                <a:solidFill>
                  <a:srgbClr val="333333"/>
                </a:solidFill>
                <a:latin typeface="PT Sans"/>
              </a:rPr>
              <a:t>може</a:t>
            </a:r>
            <a:r>
              <a:rPr lang="ru-RU" sz="2200" dirty="0" smtClean="0">
                <a:solidFill>
                  <a:srgbClr val="333333"/>
                </a:solidFill>
                <a:latin typeface="PT Sans"/>
              </a:rPr>
              <a:t> </a:t>
            </a:r>
            <a:r>
              <a:rPr lang="ru-RU" sz="2200" dirty="0">
                <a:solidFill>
                  <a:srgbClr val="333333"/>
                </a:solidFill>
                <a:latin typeface="PT Sans"/>
              </a:rPr>
              <a:t>бути як </a:t>
            </a:r>
            <a:r>
              <a:rPr lang="uk-UA" sz="2200" dirty="0" smtClean="0">
                <a:solidFill>
                  <a:srgbClr val="333333"/>
                </a:solidFill>
                <a:latin typeface="PT Sans"/>
              </a:rPr>
              <a:t>технічною</a:t>
            </a:r>
            <a:r>
              <a:rPr lang="ru-RU" sz="2200" dirty="0" smtClean="0">
                <a:solidFill>
                  <a:srgbClr val="333333"/>
                </a:solidFill>
                <a:latin typeface="PT Sans"/>
              </a:rPr>
              <a:t>, </a:t>
            </a:r>
            <a:r>
              <a:rPr lang="ru-RU" sz="2200" dirty="0">
                <a:solidFill>
                  <a:srgbClr val="333333"/>
                </a:solidFill>
                <a:latin typeface="PT Sans"/>
              </a:rPr>
              <a:t>так і </a:t>
            </a:r>
            <a:r>
              <a:rPr lang="uk-UA" sz="2200" dirty="0" smtClean="0">
                <a:solidFill>
                  <a:srgbClr val="333333"/>
                </a:solidFill>
                <a:latin typeface="PT Sans"/>
              </a:rPr>
              <a:t>більш творчою</a:t>
            </a:r>
            <a:r>
              <a:rPr lang="ru-RU" sz="2200" dirty="0" smtClean="0">
                <a:solidFill>
                  <a:srgbClr val="333333"/>
                </a:solidFill>
                <a:latin typeface="PT Sans"/>
              </a:rPr>
              <a:t>. </a:t>
            </a:r>
            <a:r>
              <a:rPr lang="ru-RU" sz="2200" dirty="0">
                <a:solidFill>
                  <a:srgbClr val="333333"/>
                </a:solidFill>
                <a:latin typeface="PT Sans"/>
              </a:rPr>
              <a:t>До прикладу, </a:t>
            </a:r>
            <a:r>
              <a:rPr lang="uk-UA" sz="2200" dirty="0" smtClean="0">
                <a:solidFill>
                  <a:srgbClr val="333333"/>
                </a:solidFill>
                <a:latin typeface="PT Sans"/>
              </a:rPr>
              <a:t>можна</a:t>
            </a:r>
            <a:r>
              <a:rPr lang="ru-RU" sz="2200" dirty="0" smtClean="0">
                <a:solidFill>
                  <a:srgbClr val="333333"/>
                </a:solidFill>
                <a:latin typeface="PT Sans"/>
              </a:rPr>
              <a:t> </a:t>
            </a:r>
            <a:r>
              <a:rPr lang="ru-RU" sz="2200" dirty="0">
                <a:solidFill>
                  <a:srgbClr val="333333"/>
                </a:solidFill>
                <a:latin typeface="PT Sans"/>
              </a:rPr>
              <a:t>стати дизайнером </a:t>
            </a:r>
            <a:r>
              <a:rPr lang="uk-UA" sz="2200" dirty="0" smtClean="0">
                <a:solidFill>
                  <a:srgbClr val="333333"/>
                </a:solidFill>
                <a:latin typeface="PT Sans"/>
              </a:rPr>
              <a:t>одягу</a:t>
            </a:r>
            <a:r>
              <a:rPr lang="ru-RU" sz="2200" dirty="0" smtClean="0">
                <a:solidFill>
                  <a:srgbClr val="333333"/>
                </a:solidFill>
                <a:latin typeface="PT Sans"/>
              </a:rPr>
              <a:t> </a:t>
            </a:r>
            <a:r>
              <a:rPr lang="ru-RU" sz="2200" dirty="0">
                <a:solidFill>
                  <a:srgbClr val="333333"/>
                </a:solidFill>
                <a:latin typeface="PT Sans"/>
              </a:rPr>
              <a:t>та прикрас, </a:t>
            </a:r>
            <a:r>
              <a:rPr lang="uk-UA" sz="2200" dirty="0" smtClean="0">
                <a:solidFill>
                  <a:srgbClr val="333333"/>
                </a:solidFill>
                <a:latin typeface="PT Sans"/>
              </a:rPr>
              <a:t>котрі друкують </a:t>
            </a:r>
            <a:r>
              <a:rPr lang="ru-RU" sz="2200" dirty="0" smtClean="0">
                <a:solidFill>
                  <a:srgbClr val="333333"/>
                </a:solidFill>
                <a:latin typeface="PT Sans"/>
              </a:rPr>
              <a:t>на </a:t>
            </a:r>
            <a:r>
              <a:rPr lang="ru-RU" sz="2200" dirty="0">
                <a:solidFill>
                  <a:srgbClr val="333333"/>
                </a:solidFill>
                <a:latin typeface="PT Sans"/>
              </a:rPr>
              <a:t>3</a:t>
            </a:r>
            <a:r>
              <a:rPr lang="en-US" sz="2200" dirty="0" smtClean="0">
                <a:solidFill>
                  <a:srgbClr val="333333"/>
                </a:solidFill>
                <a:latin typeface="PT Sans"/>
              </a:rPr>
              <a:t>D-</a:t>
            </a:r>
            <a:r>
              <a:rPr lang="uk-UA" sz="2200" dirty="0" smtClean="0">
                <a:solidFill>
                  <a:srgbClr val="333333"/>
                </a:solidFill>
                <a:latin typeface="PT Sans"/>
              </a:rPr>
              <a:t>принтері</a:t>
            </a:r>
            <a:r>
              <a:rPr lang="ru-RU" sz="2200" dirty="0" smtClean="0">
                <a:solidFill>
                  <a:srgbClr val="333333"/>
                </a:solidFill>
                <a:latin typeface="PT Sans"/>
              </a:rPr>
              <a:t>.</a:t>
            </a:r>
            <a:endParaRPr lang="ru-RU" sz="2200" dirty="0">
              <a:solidFill>
                <a:srgbClr val="333333"/>
              </a:solidFill>
              <a:latin typeface="PT Sans"/>
            </a:endParaRPr>
          </a:p>
          <a:p>
            <a:pPr lvl="0" algn="just">
              <a:buClr>
                <a:srgbClr val="31B6FD"/>
              </a:buClr>
            </a:pPr>
            <a:r>
              <a:rPr lang="ru-RU" sz="2200" b="1" dirty="0">
                <a:solidFill>
                  <a:srgbClr val="333333"/>
                </a:solidFill>
                <a:latin typeface="PT Sans"/>
              </a:rPr>
              <a:t>Дизайнер </a:t>
            </a:r>
            <a:r>
              <a:rPr lang="uk-UA" sz="2200" b="1" dirty="0" smtClean="0">
                <a:solidFill>
                  <a:srgbClr val="333333"/>
                </a:solidFill>
                <a:latin typeface="PT Sans"/>
              </a:rPr>
              <a:t>інтерфейсів</a:t>
            </a:r>
            <a:endParaRPr lang="uk-UA" sz="2200" dirty="0" smtClean="0">
              <a:solidFill>
                <a:srgbClr val="333333"/>
              </a:solidFill>
              <a:latin typeface="PT Sans"/>
            </a:endParaRPr>
          </a:p>
          <a:p>
            <a:pPr lvl="0" algn="just">
              <a:buClr>
                <a:srgbClr val="31B6FD"/>
              </a:buClr>
            </a:pPr>
            <a:r>
              <a:rPr lang="ru-RU" sz="2200" dirty="0" smtClean="0">
                <a:solidFill>
                  <a:srgbClr val="333333"/>
                </a:solidFill>
                <a:latin typeface="PT Sans"/>
              </a:rPr>
              <a:t>На </a:t>
            </a:r>
            <a:r>
              <a:rPr lang="ru-RU" sz="2200" dirty="0">
                <a:solidFill>
                  <a:srgbClr val="333333"/>
                </a:solidFill>
                <a:latin typeface="PT Sans"/>
              </a:rPr>
              <a:t>таких </a:t>
            </a:r>
            <a:r>
              <a:rPr lang="uk-UA" sz="2200" dirty="0" smtClean="0">
                <a:solidFill>
                  <a:srgbClr val="333333"/>
                </a:solidFill>
                <a:latin typeface="PT Sans"/>
              </a:rPr>
              <a:t>фахівців буде попит, адже конкуренція між розробниками гаджетів та різноманітних додатків зростатиме.</a:t>
            </a:r>
          </a:p>
          <a:p>
            <a:pPr lvl="0" algn="just">
              <a:buClr>
                <a:srgbClr val="31B6FD"/>
              </a:buClr>
            </a:pPr>
            <a:r>
              <a:rPr lang="ru-RU" sz="2200" b="1" dirty="0" smtClean="0">
                <a:solidFill>
                  <a:srgbClr val="333333"/>
                </a:solidFill>
                <a:latin typeface="PT Sans"/>
              </a:rPr>
              <a:t>Тайм-брокер</a:t>
            </a:r>
            <a:endParaRPr lang="ru-RU" sz="2200" dirty="0">
              <a:solidFill>
                <a:srgbClr val="333333"/>
              </a:solidFill>
              <a:latin typeface="PT Sans"/>
            </a:endParaRPr>
          </a:p>
          <a:p>
            <a:pPr lvl="0" algn="just">
              <a:buClr>
                <a:srgbClr val="31B6FD"/>
              </a:buClr>
            </a:pPr>
            <a:r>
              <a:rPr lang="uk-UA" sz="2200" dirty="0" smtClean="0">
                <a:solidFill>
                  <a:srgbClr val="333333"/>
                </a:solidFill>
                <a:latin typeface="PT Sans"/>
              </a:rPr>
              <a:t>Швидше за все, що кількість фрілансерів із роками збільшуватиметься. Тайм-брокер допомагатиме продавати та організовувати їхній час. Щоб опанувати цю професію, знадобляться знання у сфері економіки </a:t>
            </a:r>
            <a:r>
              <a:rPr lang="ru-RU" sz="2200" dirty="0" smtClean="0">
                <a:solidFill>
                  <a:srgbClr val="333333"/>
                </a:solidFill>
                <a:latin typeface="PT Sans"/>
              </a:rPr>
              <a:t>та </a:t>
            </a:r>
            <a:r>
              <a:rPr lang="ru-RU" sz="2200" dirty="0">
                <a:solidFill>
                  <a:srgbClr val="333333"/>
                </a:solidFill>
                <a:latin typeface="PT Sans"/>
              </a:rPr>
              <a:t>менеджменту.</a:t>
            </a:r>
          </a:p>
          <a:p>
            <a:pPr lvl="0">
              <a:buClr>
                <a:srgbClr val="31B6FD"/>
              </a:buClr>
            </a:pPr>
            <a:endParaRPr lang="ru-RU" sz="1400" dirty="0">
              <a:solidFill>
                <a:srgbClr val="073E87"/>
              </a:solidFill>
            </a:endParaRPr>
          </a:p>
          <a:p>
            <a:endParaRPr lang="ru-RU" dirty="0"/>
          </a:p>
        </p:txBody>
      </p:sp>
      <p:sp>
        <p:nvSpPr>
          <p:cNvPr id="3" name="Заголовок 2"/>
          <p:cNvSpPr>
            <a:spLocks noGrp="1"/>
          </p:cNvSpPr>
          <p:nvPr>
            <p:ph type="title"/>
          </p:nvPr>
        </p:nvSpPr>
        <p:spPr/>
        <p:txBody>
          <a:bodyPr/>
          <a:lstStyle/>
          <a:p>
            <a:r>
              <a:rPr lang="uk-UA" b="1" dirty="0"/>
              <a:t>Орієнтація на майбутнє</a:t>
            </a:r>
            <a:endParaRPr lang="ru-RU" b="1" dirty="0"/>
          </a:p>
        </p:txBody>
      </p:sp>
    </p:spTree>
    <p:extLst>
      <p:ext uri="{BB962C8B-B14F-4D97-AF65-F5344CB8AC3E}">
        <p14:creationId xmlns:p14="http://schemas.microsoft.com/office/powerpoint/2010/main" val="18664903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2675467"/>
            <a:ext cx="8136903" cy="3450696"/>
          </a:xfrm>
        </p:spPr>
        <p:txBody>
          <a:bodyPr>
            <a:normAutofit/>
          </a:bodyPr>
          <a:lstStyle/>
          <a:p>
            <a:pPr algn="just"/>
            <a:r>
              <a:rPr lang="uk-UA" sz="2800" dirty="0" smtClean="0">
                <a:solidFill>
                  <a:schemeClr val="tx1"/>
                </a:solidFill>
              </a:rPr>
              <a:t> </a:t>
            </a:r>
            <a:r>
              <a:rPr lang="uk-UA" sz="2800" dirty="0" smtClean="0">
                <a:solidFill>
                  <a:schemeClr val="tx1"/>
                </a:solidFill>
                <a:latin typeface="Times New Roman" panose="02020603050405020304" pitchFamily="18" charset="0"/>
                <a:cs typeface="Times New Roman" panose="02020603050405020304" pitchFamily="18" charset="0"/>
              </a:rPr>
              <a:t>При укладанні програми було враховано одну з найактуальніших проблем – наступність, адже успіхи шкільного навчання суттєво залежать від якості знань та умінь, сформованих у початковій школі, від уміння вчителя правильно вибудувати адаптивний період школяра. </a:t>
            </a:r>
            <a:endParaRPr lang="uk-UA" sz="2800"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noAutofit/>
          </a:bodyPr>
          <a:lstStyle/>
          <a:p>
            <a:r>
              <a:rPr lang="uk-UA" sz="4000" b="1" dirty="0">
                <a:solidFill>
                  <a:schemeClr val="bg1"/>
                </a:solidFill>
              </a:rPr>
              <a:t>УКРАЇНСЬКА ЛІТЕРАТУРА </a:t>
            </a:r>
            <a:r>
              <a:rPr lang="en-US" sz="4000" b="1" dirty="0">
                <a:solidFill>
                  <a:schemeClr val="bg1"/>
                </a:solidFill>
              </a:rPr>
              <a:t> </a:t>
            </a:r>
            <a:r>
              <a:rPr lang="uk-UA" sz="4000" b="1" dirty="0" smtClean="0">
                <a:solidFill>
                  <a:schemeClr val="bg1"/>
                </a:solidFill>
              </a:rPr>
              <a:t/>
            </a:r>
            <a:br>
              <a:rPr lang="uk-UA" sz="4000" b="1" dirty="0" smtClean="0">
                <a:solidFill>
                  <a:schemeClr val="bg1"/>
                </a:solidFill>
              </a:rPr>
            </a:br>
            <a:r>
              <a:rPr lang="en-US" sz="4000" b="1" dirty="0" smtClean="0">
                <a:solidFill>
                  <a:schemeClr val="bg1"/>
                </a:solidFill>
              </a:rPr>
              <a:t>(</a:t>
            </a:r>
            <a:r>
              <a:rPr lang="uk-UA" sz="4000" b="1" dirty="0" smtClean="0">
                <a:solidFill>
                  <a:schemeClr val="bg1"/>
                </a:solidFill>
              </a:rPr>
              <a:t>Архипова</a:t>
            </a:r>
            <a:r>
              <a:rPr lang="uk-UA" sz="4000" b="1" dirty="0">
                <a:solidFill>
                  <a:schemeClr val="bg1"/>
                </a:solidFill>
              </a:rPr>
              <a:t>,  Січкар, Шило)</a:t>
            </a:r>
            <a:endParaRPr lang="ru-RU" sz="4000" b="1" dirty="0">
              <a:solidFill>
                <a:schemeClr val="bg1"/>
              </a:solidFill>
            </a:endParaRPr>
          </a:p>
        </p:txBody>
      </p:sp>
    </p:spTree>
    <p:extLst>
      <p:ext uri="{BB962C8B-B14F-4D97-AF65-F5344CB8AC3E}">
        <p14:creationId xmlns:p14="http://schemas.microsoft.com/office/powerpoint/2010/main" val="5601171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2675467"/>
            <a:ext cx="8352927" cy="3450696"/>
          </a:xfrm>
        </p:spPr>
        <p:txBody>
          <a:bodyPr>
            <a:normAutofit/>
          </a:bodyPr>
          <a:lstStyle/>
          <a:p>
            <a:pPr algn="just"/>
            <a:r>
              <a:rPr lang="uk-UA" sz="2800" dirty="0" smtClean="0">
                <a:solidFill>
                  <a:schemeClr val="tx1"/>
                </a:solidFill>
                <a:latin typeface="Times New Roman" panose="02020603050405020304" pitchFamily="18" charset="0"/>
                <a:cs typeface="Times New Roman" panose="02020603050405020304" pitchFamily="18" charset="0"/>
              </a:rPr>
              <a:t>Курс української літератури структуровано за такими взаємопов’язаними тематично-проблемними розділами: </a:t>
            </a:r>
          </a:p>
          <a:p>
            <a:pPr algn="just"/>
            <a:r>
              <a:rPr lang="uk-UA" sz="2800" dirty="0" smtClean="0">
                <a:solidFill>
                  <a:schemeClr val="tx1"/>
                </a:solidFill>
                <a:latin typeface="Times New Roman" panose="02020603050405020304" pitchFamily="18" charset="0"/>
                <a:cs typeface="Times New Roman" panose="02020603050405020304" pitchFamily="18" charset="0"/>
              </a:rPr>
              <a:t>5 клас </a:t>
            </a:r>
          </a:p>
          <a:p>
            <a:pPr algn="just"/>
            <a:r>
              <a:rPr lang="uk-UA" sz="2800" dirty="0" smtClean="0">
                <a:solidFill>
                  <a:schemeClr val="tx1"/>
                </a:solidFill>
                <a:latin typeface="Times New Roman" panose="02020603050405020304" pitchFamily="18" charset="0"/>
                <a:cs typeface="Times New Roman" panose="02020603050405020304" pitchFamily="18" charset="0"/>
              </a:rPr>
              <a:t>«Мистецький спадок нащадкам»,</a:t>
            </a:r>
          </a:p>
          <a:p>
            <a:pPr algn="just"/>
            <a:r>
              <a:rPr lang="uk-UA" sz="2800" dirty="0" smtClean="0">
                <a:solidFill>
                  <a:schemeClr val="tx1"/>
                </a:solidFill>
                <a:latin typeface="Times New Roman" panose="02020603050405020304" pitchFamily="18" charset="0"/>
                <a:cs typeface="Times New Roman" panose="02020603050405020304" pitchFamily="18" charset="0"/>
              </a:rPr>
              <a:t>«Малює світ поезія»</a:t>
            </a:r>
          </a:p>
          <a:p>
            <a:pPr algn="just"/>
            <a:r>
              <a:rPr lang="uk-UA" sz="2800" dirty="0" smtClean="0">
                <a:solidFill>
                  <a:schemeClr val="tx1"/>
                </a:solidFill>
                <a:latin typeface="Times New Roman" panose="02020603050405020304" pitchFamily="18" charset="0"/>
                <a:cs typeface="Times New Roman" panose="02020603050405020304" pitchFamily="18" charset="0"/>
              </a:rPr>
              <a:t>«Від казки до книги Буття» </a:t>
            </a:r>
            <a:endParaRPr lang="uk-UA" sz="2800"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noAutofit/>
          </a:bodyPr>
          <a:lstStyle/>
          <a:p>
            <a:r>
              <a:rPr lang="uk-UA" sz="4000" b="1" dirty="0">
                <a:solidFill>
                  <a:schemeClr val="bg1"/>
                </a:solidFill>
              </a:rPr>
              <a:t>УКРАЇНСЬКА ЛІТЕРАТУРА </a:t>
            </a:r>
            <a:r>
              <a:rPr lang="en-US" sz="4000" b="1" dirty="0">
                <a:solidFill>
                  <a:schemeClr val="bg1"/>
                </a:solidFill>
              </a:rPr>
              <a:t> </a:t>
            </a:r>
            <a:r>
              <a:rPr lang="uk-UA" sz="4000" b="1" dirty="0" smtClean="0">
                <a:solidFill>
                  <a:schemeClr val="bg1"/>
                </a:solidFill>
              </a:rPr>
              <a:t/>
            </a:r>
            <a:br>
              <a:rPr lang="uk-UA" sz="4000" b="1" dirty="0" smtClean="0">
                <a:solidFill>
                  <a:schemeClr val="bg1"/>
                </a:solidFill>
              </a:rPr>
            </a:br>
            <a:r>
              <a:rPr lang="en-US" sz="4000" b="1" dirty="0" smtClean="0">
                <a:solidFill>
                  <a:schemeClr val="bg1"/>
                </a:solidFill>
              </a:rPr>
              <a:t>(</a:t>
            </a:r>
            <a:r>
              <a:rPr lang="uk-UA" sz="4000" b="1" dirty="0" smtClean="0">
                <a:solidFill>
                  <a:schemeClr val="bg1"/>
                </a:solidFill>
              </a:rPr>
              <a:t>Архипова</a:t>
            </a:r>
            <a:r>
              <a:rPr lang="uk-UA" sz="4000" b="1" dirty="0">
                <a:solidFill>
                  <a:schemeClr val="bg1"/>
                </a:solidFill>
              </a:rPr>
              <a:t>,  Січкар, Шило)</a:t>
            </a:r>
            <a:endParaRPr lang="ru-RU" sz="4000" b="1" dirty="0">
              <a:solidFill>
                <a:schemeClr val="bg1"/>
              </a:solidFill>
            </a:endParaRPr>
          </a:p>
        </p:txBody>
      </p:sp>
    </p:spTree>
    <p:extLst>
      <p:ext uri="{BB962C8B-B14F-4D97-AF65-F5344CB8AC3E}">
        <p14:creationId xmlns:p14="http://schemas.microsoft.com/office/powerpoint/2010/main" val="14111031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2675467"/>
            <a:ext cx="8136903" cy="3450696"/>
          </a:xfrm>
        </p:spPr>
        <p:txBody>
          <a:bodyPr>
            <a:normAutofit/>
          </a:bodyPr>
          <a:lstStyle/>
          <a:p>
            <a:pPr algn="just"/>
            <a:r>
              <a:rPr lang="uk-UA" sz="3200" dirty="0" smtClean="0">
                <a:solidFill>
                  <a:schemeClr val="tx1"/>
                </a:solidFill>
              </a:rPr>
              <a:t>Кожен змістовий блок містить перелік текстів для обов’язкового вивчення та варіативні твори, які можна розглядати додатково, за вибором учителя.</a:t>
            </a:r>
            <a:endParaRPr lang="uk-UA" sz="3200" dirty="0">
              <a:solidFill>
                <a:schemeClr val="tx1"/>
              </a:solidFill>
            </a:endParaRPr>
          </a:p>
        </p:txBody>
      </p:sp>
      <p:sp>
        <p:nvSpPr>
          <p:cNvPr id="3" name="Заголовок 2"/>
          <p:cNvSpPr>
            <a:spLocks noGrp="1"/>
          </p:cNvSpPr>
          <p:nvPr>
            <p:ph type="title"/>
          </p:nvPr>
        </p:nvSpPr>
        <p:spPr/>
        <p:txBody>
          <a:bodyPr/>
          <a:lstStyle/>
          <a:p>
            <a:r>
              <a:rPr lang="uk-UA" sz="3600" b="1" dirty="0">
                <a:solidFill>
                  <a:schemeClr val="bg1"/>
                </a:solidFill>
              </a:rPr>
              <a:t>УКРАЇНСЬКА ЛІТЕРАТУРА </a:t>
            </a:r>
            <a:r>
              <a:rPr lang="en-US" sz="3600" b="1" dirty="0">
                <a:solidFill>
                  <a:schemeClr val="bg1"/>
                </a:solidFill>
              </a:rPr>
              <a:t> </a:t>
            </a:r>
            <a:r>
              <a:rPr lang="uk-UA" sz="3600" b="1" dirty="0" smtClean="0">
                <a:solidFill>
                  <a:schemeClr val="bg1"/>
                </a:solidFill>
              </a:rPr>
              <a:t/>
            </a:r>
            <a:br>
              <a:rPr lang="uk-UA" sz="3600" b="1" dirty="0" smtClean="0">
                <a:solidFill>
                  <a:schemeClr val="bg1"/>
                </a:solidFill>
              </a:rPr>
            </a:br>
            <a:r>
              <a:rPr lang="en-US" sz="3600" b="1" dirty="0" smtClean="0">
                <a:solidFill>
                  <a:schemeClr val="bg1"/>
                </a:solidFill>
              </a:rPr>
              <a:t>(</a:t>
            </a:r>
            <a:r>
              <a:rPr lang="uk-UA" sz="3600" b="1" dirty="0" smtClean="0">
                <a:solidFill>
                  <a:schemeClr val="bg1"/>
                </a:solidFill>
              </a:rPr>
              <a:t>Архипова</a:t>
            </a:r>
            <a:r>
              <a:rPr lang="uk-UA" sz="3600" b="1" dirty="0">
                <a:solidFill>
                  <a:schemeClr val="bg1"/>
                </a:solidFill>
              </a:rPr>
              <a:t>,  Січкар, Шило)</a:t>
            </a:r>
            <a:endParaRPr lang="ru-RU" b="1" dirty="0">
              <a:solidFill>
                <a:schemeClr val="bg1"/>
              </a:solidFill>
            </a:endParaRPr>
          </a:p>
        </p:txBody>
      </p:sp>
    </p:spTree>
    <p:extLst>
      <p:ext uri="{BB962C8B-B14F-4D97-AF65-F5344CB8AC3E}">
        <p14:creationId xmlns:p14="http://schemas.microsoft.com/office/powerpoint/2010/main" val="15384160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2132856"/>
            <a:ext cx="8424936" cy="4281339"/>
          </a:xfrm>
        </p:spPr>
        <p:txBody>
          <a:bodyPr/>
          <a:lstStyle/>
          <a:p>
            <a:pPr algn="just"/>
            <a:r>
              <a:rPr lang="ru-RU" dirty="0"/>
              <a:t> </a:t>
            </a:r>
            <a:r>
              <a:rPr lang="uk-UA" sz="3200" dirty="0" smtClean="0">
                <a:solidFill>
                  <a:schemeClr val="tx1"/>
                </a:solidFill>
              </a:rPr>
              <a:t>Опрацювання змістового матеріалу відбувається через орієнтовні види навчальної діяльності. Навпроти кожного виду діяльності подано, які очікувані результати можуть досягти учні, на чому має акцентувати увагу вчитель під час реалізації цих завдань. </a:t>
            </a:r>
            <a:endParaRPr lang="uk-UA" sz="3200" dirty="0">
              <a:solidFill>
                <a:schemeClr val="tx1"/>
              </a:solidFill>
            </a:endParaRPr>
          </a:p>
        </p:txBody>
      </p:sp>
      <p:sp>
        <p:nvSpPr>
          <p:cNvPr id="3" name="Заголовок 2"/>
          <p:cNvSpPr>
            <a:spLocks noGrp="1"/>
          </p:cNvSpPr>
          <p:nvPr>
            <p:ph type="title"/>
          </p:nvPr>
        </p:nvSpPr>
        <p:spPr/>
        <p:txBody>
          <a:bodyPr/>
          <a:lstStyle/>
          <a:p>
            <a:r>
              <a:rPr lang="uk-UA" sz="3600" b="1" dirty="0">
                <a:solidFill>
                  <a:schemeClr val="bg1"/>
                </a:solidFill>
              </a:rPr>
              <a:t>УКРАЇНСЬКА ЛІТЕРАТУРА </a:t>
            </a:r>
            <a:r>
              <a:rPr lang="en-US" sz="3600" b="1" dirty="0">
                <a:solidFill>
                  <a:schemeClr val="bg1"/>
                </a:solidFill>
              </a:rPr>
              <a:t> </a:t>
            </a:r>
            <a:r>
              <a:rPr lang="uk-UA" sz="3600" b="1" dirty="0" smtClean="0">
                <a:solidFill>
                  <a:schemeClr val="bg1"/>
                </a:solidFill>
              </a:rPr>
              <a:t/>
            </a:r>
            <a:br>
              <a:rPr lang="uk-UA" sz="3600" b="1" dirty="0" smtClean="0">
                <a:solidFill>
                  <a:schemeClr val="bg1"/>
                </a:solidFill>
              </a:rPr>
            </a:br>
            <a:r>
              <a:rPr lang="en-US" sz="3600" b="1" dirty="0" smtClean="0">
                <a:solidFill>
                  <a:schemeClr val="bg1"/>
                </a:solidFill>
              </a:rPr>
              <a:t>(</a:t>
            </a:r>
            <a:r>
              <a:rPr lang="uk-UA" sz="3600" b="1" dirty="0" smtClean="0">
                <a:solidFill>
                  <a:schemeClr val="bg1"/>
                </a:solidFill>
              </a:rPr>
              <a:t>Архипова</a:t>
            </a:r>
            <a:r>
              <a:rPr lang="uk-UA" sz="3600" b="1" dirty="0">
                <a:solidFill>
                  <a:schemeClr val="bg1"/>
                </a:solidFill>
              </a:rPr>
              <a:t>,  Січкар, Шило)</a:t>
            </a:r>
            <a:endParaRPr lang="ru-RU" b="1" dirty="0">
              <a:solidFill>
                <a:schemeClr val="bg1"/>
              </a:solidFill>
            </a:endParaRPr>
          </a:p>
        </p:txBody>
      </p:sp>
    </p:spTree>
    <p:extLst>
      <p:ext uri="{BB962C8B-B14F-4D97-AF65-F5344CB8AC3E}">
        <p14:creationId xmlns:p14="http://schemas.microsoft.com/office/powerpoint/2010/main" val="10404891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2060848"/>
            <a:ext cx="8352927" cy="4065315"/>
          </a:xfrm>
        </p:spPr>
        <p:txBody>
          <a:bodyPr>
            <a:normAutofit/>
          </a:bodyPr>
          <a:lstStyle/>
          <a:p>
            <a:pPr algn="just"/>
            <a:r>
              <a:rPr lang="ru-RU" dirty="0" smtClean="0">
                <a:solidFill>
                  <a:schemeClr val="tx1"/>
                </a:solidFill>
              </a:rPr>
              <a:t>«</a:t>
            </a:r>
            <a:r>
              <a:rPr lang="uk-UA" dirty="0" smtClean="0">
                <a:solidFill>
                  <a:schemeClr val="tx1"/>
                </a:solidFill>
              </a:rPr>
              <a:t>Інтегрований </a:t>
            </a:r>
            <a:r>
              <a:rPr lang="ru-RU" dirty="0" smtClean="0">
                <a:solidFill>
                  <a:schemeClr val="tx1"/>
                </a:solidFill>
              </a:rPr>
              <a:t>курс </a:t>
            </a:r>
            <a:r>
              <a:rPr lang="uk-UA" dirty="0" smtClean="0">
                <a:solidFill>
                  <a:schemeClr val="tx1"/>
                </a:solidFill>
              </a:rPr>
              <a:t>літератур (українська та зарубіжна</a:t>
            </a:r>
            <a:r>
              <a:rPr lang="ru-RU" dirty="0">
                <a:solidFill>
                  <a:schemeClr val="tx1"/>
                </a:solidFill>
              </a:rPr>
              <a:t>)»</a:t>
            </a:r>
            <a:endParaRPr lang="en-US" dirty="0">
              <a:solidFill>
                <a:schemeClr val="tx1"/>
              </a:solidFill>
            </a:endParaRPr>
          </a:p>
          <a:p>
            <a:pPr algn="just"/>
            <a:r>
              <a:rPr lang="uk-UA" dirty="0" smtClean="0">
                <a:solidFill>
                  <a:schemeClr val="tx1"/>
                </a:solidFill>
              </a:rPr>
              <a:t>Авторський колектив</a:t>
            </a:r>
            <a:r>
              <a:rPr lang="ru-RU" dirty="0" smtClean="0">
                <a:solidFill>
                  <a:schemeClr val="tx1"/>
                </a:solidFill>
              </a:rPr>
              <a:t>: </a:t>
            </a:r>
            <a:r>
              <a:rPr lang="ru-RU" b="1" dirty="0">
                <a:solidFill>
                  <a:schemeClr val="tx1"/>
                </a:solidFill>
              </a:rPr>
              <a:t>Яценко</a:t>
            </a:r>
            <a:r>
              <a:rPr lang="ru-RU" dirty="0">
                <a:solidFill>
                  <a:schemeClr val="tx1"/>
                </a:solidFill>
              </a:rPr>
              <a:t> </a:t>
            </a:r>
            <a:r>
              <a:rPr lang="uk-UA" dirty="0" smtClean="0">
                <a:solidFill>
                  <a:schemeClr val="tx1"/>
                </a:solidFill>
              </a:rPr>
              <a:t>Таміла Олексіївна – Інститут педагогіки НАПН, головний науковий співробітник відділу навчання української мови та літератури, доктор педагогічних </a:t>
            </a:r>
            <a:r>
              <a:rPr lang="ru-RU" dirty="0" smtClean="0">
                <a:solidFill>
                  <a:schemeClr val="tx1"/>
                </a:solidFill>
              </a:rPr>
              <a:t>наук</a:t>
            </a:r>
            <a:r>
              <a:rPr lang="ru-RU" dirty="0">
                <a:solidFill>
                  <a:schemeClr val="tx1"/>
                </a:solidFill>
              </a:rPr>
              <a:t>, </a:t>
            </a:r>
            <a:r>
              <a:rPr lang="uk-UA" dirty="0">
                <a:solidFill>
                  <a:schemeClr val="tx1"/>
                </a:solidFill>
              </a:rPr>
              <a:t> </a:t>
            </a:r>
          </a:p>
          <a:p>
            <a:pPr algn="just"/>
            <a:r>
              <a:rPr lang="en-US" b="1" dirty="0">
                <a:solidFill>
                  <a:schemeClr val="tx1"/>
                </a:solidFill>
              </a:rPr>
              <a:t> </a:t>
            </a:r>
            <a:r>
              <a:rPr lang="uk-UA" b="1" dirty="0" err="1" smtClean="0">
                <a:solidFill>
                  <a:schemeClr val="tx1"/>
                </a:solidFill>
              </a:rPr>
              <a:t>Тригуб</a:t>
            </a:r>
            <a:r>
              <a:rPr lang="uk-UA" b="1" dirty="0" smtClean="0">
                <a:solidFill>
                  <a:schemeClr val="tx1"/>
                </a:solidFill>
              </a:rPr>
              <a:t> </a:t>
            </a:r>
            <a:r>
              <a:rPr lang="uk-UA" dirty="0" smtClean="0">
                <a:solidFill>
                  <a:schemeClr val="tx1"/>
                </a:solidFill>
              </a:rPr>
              <a:t>Ірина Анатоліївна </a:t>
            </a:r>
            <a:r>
              <a:rPr lang="ru-RU" dirty="0" smtClean="0">
                <a:solidFill>
                  <a:schemeClr val="tx1"/>
                </a:solidFill>
              </a:rPr>
              <a:t>– </a:t>
            </a:r>
            <a:r>
              <a:rPr lang="ru-RU" dirty="0">
                <a:solidFill>
                  <a:schemeClr val="tx1"/>
                </a:solidFill>
              </a:rPr>
              <a:t>ОНЗ </a:t>
            </a:r>
            <a:r>
              <a:rPr lang="ru-RU" dirty="0" smtClean="0">
                <a:solidFill>
                  <a:schemeClr val="tx1"/>
                </a:solidFill>
              </a:rPr>
              <a:t>«</a:t>
            </a:r>
            <a:r>
              <a:rPr lang="uk-UA" dirty="0" err="1" smtClean="0">
                <a:solidFill>
                  <a:schemeClr val="tx1"/>
                </a:solidFill>
              </a:rPr>
              <a:t>Щасливський</a:t>
            </a:r>
            <a:r>
              <a:rPr lang="uk-UA" dirty="0" smtClean="0">
                <a:solidFill>
                  <a:schemeClr val="tx1"/>
                </a:solidFill>
              </a:rPr>
              <a:t> навчально-виховний </a:t>
            </a:r>
            <a:r>
              <a:rPr lang="ru-RU" dirty="0" smtClean="0">
                <a:solidFill>
                  <a:schemeClr val="tx1"/>
                </a:solidFill>
              </a:rPr>
              <a:t>комплекс </a:t>
            </a:r>
            <a:r>
              <a:rPr lang="uk-UA" dirty="0" smtClean="0">
                <a:solidFill>
                  <a:schemeClr val="tx1"/>
                </a:solidFill>
              </a:rPr>
              <a:t>«ліцей – загальноосвітня школа І–ІІІ ступенів</a:t>
            </a:r>
            <a:r>
              <a:rPr lang="ru-RU" dirty="0" smtClean="0">
                <a:solidFill>
                  <a:schemeClr val="tx1"/>
                </a:solidFill>
              </a:rPr>
              <a:t> </a:t>
            </a:r>
            <a:r>
              <a:rPr lang="ru-RU" dirty="0">
                <a:solidFill>
                  <a:schemeClr val="tx1"/>
                </a:solidFill>
              </a:rPr>
              <a:t>– дитячий садок» </a:t>
            </a:r>
            <a:r>
              <a:rPr lang="ru-RU" dirty="0" err="1">
                <a:solidFill>
                  <a:schemeClr val="tx1"/>
                </a:solidFill>
              </a:rPr>
              <a:t>Пристоличної</a:t>
            </a:r>
            <a:r>
              <a:rPr lang="ru-RU" dirty="0">
                <a:solidFill>
                  <a:schemeClr val="tx1"/>
                </a:solidFill>
              </a:rPr>
              <a:t> </a:t>
            </a:r>
            <a:r>
              <a:rPr lang="uk-UA" dirty="0" smtClean="0">
                <a:solidFill>
                  <a:schemeClr val="tx1"/>
                </a:solidFill>
              </a:rPr>
              <a:t>сільської ради Київської області</a:t>
            </a:r>
            <a:r>
              <a:rPr lang="ru-RU" dirty="0" smtClean="0">
                <a:solidFill>
                  <a:schemeClr val="tx1"/>
                </a:solidFill>
              </a:rPr>
              <a:t>, </a:t>
            </a:r>
            <a:r>
              <a:rPr lang="ru-RU" dirty="0">
                <a:solidFill>
                  <a:schemeClr val="tx1"/>
                </a:solidFill>
              </a:rPr>
              <a:t>заступник директора з </a:t>
            </a:r>
            <a:r>
              <a:rPr lang="uk-UA" dirty="0" smtClean="0">
                <a:solidFill>
                  <a:schemeClr val="tx1"/>
                </a:solidFill>
              </a:rPr>
              <a:t>навчально-виховної роботи</a:t>
            </a:r>
            <a:r>
              <a:rPr lang="ru-RU" dirty="0" smtClean="0">
                <a:solidFill>
                  <a:schemeClr val="tx1"/>
                </a:solidFill>
              </a:rPr>
              <a:t>, </a:t>
            </a:r>
            <a:r>
              <a:rPr lang="ru-RU" dirty="0">
                <a:solidFill>
                  <a:schemeClr val="tx1"/>
                </a:solidFill>
              </a:rPr>
              <a:t>«учитель-методист</a:t>
            </a:r>
            <a:r>
              <a:rPr lang="ru-RU" dirty="0" smtClean="0">
                <a:solidFill>
                  <a:schemeClr val="tx1"/>
                </a:solidFill>
              </a:rPr>
              <a:t>»</a:t>
            </a:r>
            <a:r>
              <a:rPr lang="uk-UA" u="sng" dirty="0" smtClean="0">
                <a:solidFill>
                  <a:schemeClr val="tx1"/>
                </a:solidFill>
              </a:rPr>
              <a:t> </a:t>
            </a:r>
            <a:endParaRPr lang="uk-UA" u="sng" dirty="0">
              <a:solidFill>
                <a:schemeClr val="tx1"/>
              </a:solidFill>
            </a:endParaRPr>
          </a:p>
          <a:p>
            <a:endParaRPr lang="uk-UA" dirty="0"/>
          </a:p>
          <a:p>
            <a:endParaRPr lang="uk-UA" dirty="0"/>
          </a:p>
          <a:p>
            <a:endParaRPr lang="ru-RU" dirty="0"/>
          </a:p>
        </p:txBody>
      </p:sp>
      <p:sp>
        <p:nvSpPr>
          <p:cNvPr id="3" name="Заголовок 2"/>
          <p:cNvSpPr>
            <a:spLocks noGrp="1"/>
          </p:cNvSpPr>
          <p:nvPr>
            <p:ph type="title"/>
          </p:nvPr>
        </p:nvSpPr>
        <p:spPr/>
        <p:txBody>
          <a:bodyPr/>
          <a:lstStyle/>
          <a:p>
            <a:r>
              <a:rPr lang="uk-UA" b="1" dirty="0">
                <a:solidFill>
                  <a:schemeClr val="bg1"/>
                </a:solidFill>
              </a:rPr>
              <a:t>Інтегрований курс «Література»</a:t>
            </a:r>
            <a:endParaRPr lang="ru-RU" b="1" dirty="0">
              <a:solidFill>
                <a:schemeClr val="bg1"/>
              </a:solidFill>
            </a:endParaRPr>
          </a:p>
        </p:txBody>
      </p:sp>
    </p:spTree>
    <p:extLst>
      <p:ext uri="{BB962C8B-B14F-4D97-AF65-F5344CB8AC3E}">
        <p14:creationId xmlns:p14="http://schemas.microsoft.com/office/powerpoint/2010/main" val="20896279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700808"/>
            <a:ext cx="8496943" cy="4425355"/>
          </a:xfrm>
        </p:spPr>
        <p:txBody>
          <a:bodyPr>
            <a:normAutofit/>
          </a:bodyPr>
          <a:lstStyle/>
          <a:p>
            <a:pPr algn="just"/>
            <a:r>
              <a:rPr lang="uk-UA" sz="2800" dirty="0" smtClean="0">
                <a:solidFill>
                  <a:schemeClr val="tx1"/>
                </a:solidFill>
              </a:rPr>
              <a:t>Структурними компонентами предметної читацької компетентності </a:t>
            </a:r>
            <a:r>
              <a:rPr lang="uk-UA" sz="2800" b="1" dirty="0" smtClean="0">
                <a:solidFill>
                  <a:schemeClr val="tx1"/>
                </a:solidFill>
              </a:rPr>
              <a:t>є :</a:t>
            </a:r>
          </a:p>
          <a:p>
            <a:pPr algn="just"/>
            <a:r>
              <a:rPr lang="uk-UA" sz="2800" b="1" dirty="0" smtClean="0">
                <a:solidFill>
                  <a:schemeClr val="tx1"/>
                </a:solidFill>
              </a:rPr>
              <a:t>1. Культурний </a:t>
            </a:r>
            <a:r>
              <a:rPr lang="uk-UA" sz="2800" dirty="0" smtClean="0">
                <a:solidFill>
                  <a:schemeClr val="tx1"/>
                </a:solidFill>
              </a:rPr>
              <a:t>– усвідомлення літератури як невід’ємного складника світової художньої культури, розуміння її специфіки та естетико-художньої своєрідності як мистецтва слова, уміння розглядати художній твір у мистецькому контексті, усвідомлення соціокультурної значущості літератури;  </a:t>
            </a:r>
            <a:endParaRPr lang="uk-UA" sz="2800" dirty="0">
              <a:solidFill>
                <a:schemeClr val="tx1"/>
              </a:solidFill>
            </a:endParaRPr>
          </a:p>
        </p:txBody>
      </p:sp>
      <p:sp>
        <p:nvSpPr>
          <p:cNvPr id="3" name="Заголовок 2"/>
          <p:cNvSpPr>
            <a:spLocks noGrp="1"/>
          </p:cNvSpPr>
          <p:nvPr>
            <p:ph type="title"/>
          </p:nvPr>
        </p:nvSpPr>
        <p:spPr/>
        <p:txBody>
          <a:bodyPr>
            <a:normAutofit fontScale="90000"/>
          </a:bodyPr>
          <a:lstStyle/>
          <a:p>
            <a:r>
              <a:rPr lang="uk-UA" b="1" dirty="0">
                <a:solidFill>
                  <a:schemeClr val="bg1"/>
                </a:solidFill>
              </a:rPr>
              <a:t>Структурні компоненти інтегрованого курсу</a:t>
            </a:r>
            <a:endParaRPr lang="ru-RU" b="1" dirty="0">
              <a:solidFill>
                <a:schemeClr val="bg1"/>
              </a:solidFill>
            </a:endParaRPr>
          </a:p>
        </p:txBody>
      </p:sp>
    </p:spTree>
    <p:extLst>
      <p:ext uri="{BB962C8B-B14F-4D97-AF65-F5344CB8AC3E}">
        <p14:creationId xmlns:p14="http://schemas.microsoft.com/office/powerpoint/2010/main" val="26199611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2204864"/>
            <a:ext cx="8532936" cy="4137323"/>
          </a:xfrm>
        </p:spPr>
        <p:txBody>
          <a:bodyPr/>
          <a:lstStyle/>
          <a:p>
            <a:pPr algn="just"/>
            <a:r>
              <a:rPr lang="uk-UA" sz="3200" b="1" dirty="0" smtClean="0">
                <a:solidFill>
                  <a:schemeClr val="tx1"/>
                </a:solidFill>
              </a:rPr>
              <a:t>2. Літературознавчий</a:t>
            </a:r>
            <a:r>
              <a:rPr lang="uk-UA" sz="3200" dirty="0" smtClean="0">
                <a:solidFill>
                  <a:schemeClr val="tx1"/>
                </a:solidFill>
              </a:rPr>
              <a:t> – уміння орієнтуватися в світовому та національному літературному процесі, знання елементів теорії літератури як основи читацької діяльності, уміння застосовувати здобуті теоретико-літературні знання для аналізу та інтерпретації художнього твору;</a:t>
            </a:r>
            <a:r>
              <a:rPr lang="ru-RU" dirty="0" smtClean="0">
                <a:solidFill>
                  <a:schemeClr val="tx1"/>
                </a:solidFill>
              </a:rPr>
              <a:t> </a:t>
            </a:r>
            <a:endParaRPr lang="ru-RU" dirty="0">
              <a:solidFill>
                <a:schemeClr val="tx1"/>
              </a:solidFill>
            </a:endParaRPr>
          </a:p>
        </p:txBody>
      </p:sp>
      <p:sp>
        <p:nvSpPr>
          <p:cNvPr id="3" name="Заголовок 2"/>
          <p:cNvSpPr>
            <a:spLocks noGrp="1"/>
          </p:cNvSpPr>
          <p:nvPr>
            <p:ph type="title"/>
          </p:nvPr>
        </p:nvSpPr>
        <p:spPr/>
        <p:txBody>
          <a:bodyPr>
            <a:normAutofit fontScale="90000"/>
          </a:bodyPr>
          <a:lstStyle/>
          <a:p>
            <a:r>
              <a:rPr lang="uk-UA" b="1" dirty="0">
                <a:solidFill>
                  <a:schemeClr val="bg1"/>
                </a:solidFill>
              </a:rPr>
              <a:t>Структурні компоненти </a:t>
            </a:r>
            <a:r>
              <a:rPr lang="uk-UA" sz="4000" b="1" dirty="0">
                <a:solidFill>
                  <a:schemeClr val="bg1"/>
                </a:solidFill>
              </a:rPr>
              <a:t>інтегрованого курсу</a:t>
            </a:r>
            <a:r>
              <a:rPr lang="uk-UA" b="1" dirty="0">
                <a:solidFill>
                  <a:schemeClr val="bg1"/>
                </a:solidFill>
              </a:rPr>
              <a:t> </a:t>
            </a:r>
            <a:endParaRPr lang="ru-RU" dirty="0">
              <a:solidFill>
                <a:schemeClr val="bg1"/>
              </a:solidFill>
            </a:endParaRPr>
          </a:p>
        </p:txBody>
      </p:sp>
    </p:spTree>
    <p:extLst>
      <p:ext uri="{BB962C8B-B14F-4D97-AF65-F5344CB8AC3E}">
        <p14:creationId xmlns:p14="http://schemas.microsoft.com/office/powerpoint/2010/main" val="311271908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916832"/>
            <a:ext cx="8640959" cy="4209331"/>
          </a:xfrm>
        </p:spPr>
        <p:txBody>
          <a:bodyPr>
            <a:noAutofit/>
          </a:bodyPr>
          <a:lstStyle/>
          <a:p>
            <a:pPr algn="just"/>
            <a:r>
              <a:rPr lang="uk-UA" sz="3200" b="1" dirty="0" smtClean="0">
                <a:solidFill>
                  <a:schemeClr val="tx1"/>
                </a:solidFill>
              </a:rPr>
              <a:t>3. Інтерпретаційний </a:t>
            </a:r>
            <a:r>
              <a:rPr lang="uk-UA" sz="3200" dirty="0" smtClean="0">
                <a:solidFill>
                  <a:schemeClr val="tx1"/>
                </a:solidFill>
              </a:rPr>
              <a:t>– знання змісту і проблематики художніх творів, обов’язкових для текстуального вивчення, уміння знаходити в художньому творі авторські й творити власні смисли на основі діалогу з текстом, автором та іншими читачами, здатність сприймати художній текст як засіб збагачення естетичного та емоційно-чуттєвого досвіду; </a:t>
            </a:r>
            <a:endParaRPr lang="uk-UA" sz="3200" dirty="0">
              <a:solidFill>
                <a:schemeClr val="tx1"/>
              </a:solidFill>
            </a:endParaRPr>
          </a:p>
        </p:txBody>
      </p:sp>
      <p:sp>
        <p:nvSpPr>
          <p:cNvPr id="3" name="Заголовок 2"/>
          <p:cNvSpPr>
            <a:spLocks noGrp="1"/>
          </p:cNvSpPr>
          <p:nvPr>
            <p:ph type="title"/>
          </p:nvPr>
        </p:nvSpPr>
        <p:spPr/>
        <p:txBody>
          <a:bodyPr>
            <a:normAutofit fontScale="90000"/>
          </a:bodyPr>
          <a:lstStyle/>
          <a:p>
            <a:r>
              <a:rPr lang="uk-UA" b="1" dirty="0">
                <a:solidFill>
                  <a:schemeClr val="bg1"/>
                </a:solidFill>
              </a:rPr>
              <a:t>Структурні компоненти </a:t>
            </a:r>
            <a:r>
              <a:rPr lang="uk-UA" sz="4000" b="1" dirty="0">
                <a:solidFill>
                  <a:schemeClr val="bg1"/>
                </a:solidFill>
              </a:rPr>
              <a:t>інтегрованого курсу</a:t>
            </a:r>
            <a:endParaRPr lang="ru-RU" dirty="0">
              <a:solidFill>
                <a:schemeClr val="bg1"/>
              </a:solidFill>
            </a:endParaRPr>
          </a:p>
        </p:txBody>
      </p:sp>
    </p:spTree>
    <p:extLst>
      <p:ext uri="{BB962C8B-B14F-4D97-AF65-F5344CB8AC3E}">
        <p14:creationId xmlns:p14="http://schemas.microsoft.com/office/powerpoint/2010/main" val="403481150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2204864"/>
            <a:ext cx="8568951" cy="3450696"/>
          </a:xfrm>
        </p:spPr>
        <p:txBody>
          <a:bodyPr>
            <a:noAutofit/>
          </a:bodyPr>
          <a:lstStyle/>
          <a:p>
            <a:pPr algn="just"/>
            <a:r>
              <a:rPr lang="uk-UA" sz="3200" b="1" dirty="0" smtClean="0">
                <a:solidFill>
                  <a:schemeClr val="tx1"/>
                </a:solidFill>
              </a:rPr>
              <a:t>4. Аксіологічний</a:t>
            </a:r>
            <a:r>
              <a:rPr lang="uk-UA" sz="3200" dirty="0" smtClean="0">
                <a:solidFill>
                  <a:schemeClr val="tx1"/>
                </a:solidFill>
              </a:rPr>
              <a:t> – розуміння світоглядних категорій, моральних ідеалів, що знайшли відображення в художньому творі, уміння розглядати сюжет, характери героїв, авторську позицію у контексті загальнолюдських і національних цінностей, усвідомлювати значення прочитаного для особистісного розвитку;</a:t>
            </a:r>
            <a:endParaRPr lang="uk-UA" sz="3200" dirty="0">
              <a:solidFill>
                <a:schemeClr val="tx1"/>
              </a:solidFill>
            </a:endParaRPr>
          </a:p>
        </p:txBody>
      </p:sp>
      <p:sp>
        <p:nvSpPr>
          <p:cNvPr id="3" name="Заголовок 2"/>
          <p:cNvSpPr>
            <a:spLocks noGrp="1"/>
          </p:cNvSpPr>
          <p:nvPr>
            <p:ph type="title"/>
          </p:nvPr>
        </p:nvSpPr>
        <p:spPr/>
        <p:txBody>
          <a:bodyPr>
            <a:normAutofit fontScale="90000"/>
          </a:bodyPr>
          <a:lstStyle/>
          <a:p>
            <a:r>
              <a:rPr lang="uk-UA" b="1" dirty="0">
                <a:solidFill>
                  <a:schemeClr val="tx1"/>
                </a:solidFill>
              </a:rPr>
              <a:t/>
            </a:r>
            <a:br>
              <a:rPr lang="uk-UA" b="1" dirty="0">
                <a:solidFill>
                  <a:schemeClr val="tx1"/>
                </a:solidFill>
              </a:rPr>
            </a:br>
            <a:r>
              <a:rPr lang="uk-UA" b="1" dirty="0">
                <a:solidFill>
                  <a:schemeClr val="bg1"/>
                </a:solidFill>
              </a:rPr>
              <a:t>Структурні компоненти</a:t>
            </a:r>
            <a:br>
              <a:rPr lang="uk-UA" b="1" dirty="0">
                <a:solidFill>
                  <a:schemeClr val="bg1"/>
                </a:solidFill>
              </a:rPr>
            </a:br>
            <a:r>
              <a:rPr lang="uk-UA" b="1" dirty="0">
                <a:solidFill>
                  <a:schemeClr val="bg1"/>
                </a:solidFill>
              </a:rPr>
              <a:t>інтегрованого курсу</a:t>
            </a:r>
            <a:r>
              <a:rPr lang="uk-UA" b="1" dirty="0">
                <a:solidFill>
                  <a:schemeClr val="tx1"/>
                </a:solidFill>
              </a:rPr>
              <a:t/>
            </a:r>
            <a:br>
              <a:rPr lang="uk-UA" b="1" dirty="0">
                <a:solidFill>
                  <a:schemeClr val="tx1"/>
                </a:solidFill>
              </a:rPr>
            </a:br>
            <a:endParaRPr lang="ru-RU" dirty="0">
              <a:solidFill>
                <a:schemeClr val="tx1"/>
              </a:solidFill>
            </a:endParaRPr>
          </a:p>
        </p:txBody>
      </p:sp>
    </p:spTree>
    <p:extLst>
      <p:ext uri="{BB962C8B-B14F-4D97-AF65-F5344CB8AC3E}">
        <p14:creationId xmlns:p14="http://schemas.microsoft.com/office/powerpoint/2010/main" val="67776566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2780928"/>
            <a:ext cx="8280919" cy="3600400"/>
          </a:xfrm>
        </p:spPr>
        <p:txBody>
          <a:bodyPr/>
          <a:lstStyle/>
          <a:p>
            <a:pPr lvl="0" algn="just">
              <a:buClr>
                <a:srgbClr val="31B6FD"/>
              </a:buClr>
            </a:pPr>
            <a:r>
              <a:rPr lang="uk-UA" sz="3200" b="1" dirty="0" smtClean="0">
                <a:solidFill>
                  <a:schemeClr val="tx1"/>
                </a:solidFill>
              </a:rPr>
              <a:t>5. </a:t>
            </a:r>
            <a:r>
              <a:rPr lang="uk-UA" sz="3200" b="1" dirty="0" err="1" smtClean="0">
                <a:solidFill>
                  <a:schemeClr val="tx1"/>
                </a:solidFill>
              </a:rPr>
              <a:t>Творчомовленнєвий</a:t>
            </a:r>
            <a:r>
              <a:rPr lang="uk-UA" sz="3200" dirty="0" smtClean="0">
                <a:solidFill>
                  <a:schemeClr val="tx1"/>
                </a:solidFill>
              </a:rPr>
              <a:t> – здатність будувати зв’язні висловлювання відповідно до комунікативної ситуації, наявність креативних здібностей до створення текстів.</a:t>
            </a:r>
          </a:p>
          <a:p>
            <a:endParaRPr lang="ru-RU" dirty="0"/>
          </a:p>
        </p:txBody>
      </p:sp>
      <p:sp>
        <p:nvSpPr>
          <p:cNvPr id="3" name="Заголовок 2"/>
          <p:cNvSpPr>
            <a:spLocks noGrp="1"/>
          </p:cNvSpPr>
          <p:nvPr>
            <p:ph type="title"/>
          </p:nvPr>
        </p:nvSpPr>
        <p:spPr/>
        <p:txBody>
          <a:bodyPr>
            <a:normAutofit fontScale="90000"/>
          </a:bodyPr>
          <a:lstStyle/>
          <a:p>
            <a:r>
              <a:rPr lang="uk-UA" b="1" dirty="0">
                <a:solidFill>
                  <a:schemeClr val="bg1"/>
                </a:solidFill>
              </a:rPr>
              <a:t>Структурні компоненти </a:t>
            </a:r>
            <a:r>
              <a:rPr lang="uk-UA" sz="4000" b="1" dirty="0">
                <a:solidFill>
                  <a:schemeClr val="bg1"/>
                </a:solidFill>
              </a:rPr>
              <a:t>інтегрованого курсу</a:t>
            </a:r>
            <a:endParaRPr lang="ru-RU" dirty="0">
              <a:solidFill>
                <a:schemeClr val="bg1"/>
              </a:solidFill>
            </a:endParaRPr>
          </a:p>
        </p:txBody>
      </p:sp>
    </p:spTree>
    <p:extLst>
      <p:ext uri="{BB962C8B-B14F-4D97-AF65-F5344CB8AC3E}">
        <p14:creationId xmlns:p14="http://schemas.microsoft.com/office/powerpoint/2010/main" val="3234513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2564904"/>
            <a:ext cx="8424936" cy="2592288"/>
          </a:xfrm>
        </p:spPr>
        <p:txBody>
          <a:bodyPr>
            <a:noAutofit/>
          </a:bodyPr>
          <a:lstStyle/>
          <a:p>
            <a:pPr algn="just"/>
            <a:r>
              <a:rPr lang="uk-UA" sz="3200" dirty="0" smtClean="0">
                <a:solidFill>
                  <a:srgbClr val="141414"/>
                </a:solidFill>
                <a:latin typeface="Times New Roman" panose="02020603050405020304" pitchFamily="18" charset="0"/>
                <a:cs typeface="Times New Roman" panose="02020603050405020304" pitchFamily="18" charset="0"/>
              </a:rPr>
              <a:t>Держстандарти потрібні як робочий інструмент ефективної діяльності надавачів освіти: кожен вчитель має знати, на якому рівні складності вмінь (компетенцій) мають навчатися здобувачі освіти, яких йому довірила громада.</a:t>
            </a:r>
            <a:endParaRPr lang="uk-UA" sz="3200"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lstStyle/>
          <a:p>
            <a:r>
              <a:rPr lang="uk-UA" b="1" dirty="0"/>
              <a:t>Потреба</a:t>
            </a:r>
            <a:endParaRPr lang="ru-RU" b="1" dirty="0"/>
          </a:p>
        </p:txBody>
      </p:sp>
    </p:spTree>
    <p:extLst>
      <p:ext uri="{BB962C8B-B14F-4D97-AF65-F5344CB8AC3E}">
        <p14:creationId xmlns:p14="http://schemas.microsoft.com/office/powerpoint/2010/main" val="156209708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2420888"/>
            <a:ext cx="8640960" cy="3450696"/>
          </a:xfrm>
        </p:spPr>
        <p:txBody>
          <a:bodyPr>
            <a:noAutofit/>
          </a:bodyPr>
          <a:lstStyle/>
          <a:p>
            <a:pPr algn="just"/>
            <a:r>
              <a:rPr lang="uk-UA" sz="3200" dirty="0" smtClean="0">
                <a:solidFill>
                  <a:schemeClr val="tx1"/>
                </a:solidFill>
              </a:rPr>
              <a:t>Програму курсу «Інтегрований курс літератур (українська та зарубіжні)» для 5–6 класів побудовано на хронологічній основі </a:t>
            </a:r>
            <a:r>
              <a:rPr lang="uk-UA" sz="3200" b="1" dirty="0" smtClean="0">
                <a:solidFill>
                  <a:schemeClr val="tx1"/>
                </a:solidFill>
              </a:rPr>
              <a:t>за тематично-жанровим </a:t>
            </a:r>
            <a:r>
              <a:rPr lang="uk-UA" sz="3200" dirty="0" smtClean="0">
                <a:solidFill>
                  <a:schemeClr val="tx1"/>
                </a:solidFill>
              </a:rPr>
              <a:t>принципом відповідно до вікових особливостей, пізнавальних можливостей і читацьких інтересів сучасних молодших підлітків.  </a:t>
            </a:r>
            <a:endParaRPr lang="uk-UA" sz="3200" dirty="0">
              <a:solidFill>
                <a:schemeClr val="tx1"/>
              </a:solidFill>
            </a:endParaRPr>
          </a:p>
        </p:txBody>
      </p:sp>
      <p:sp>
        <p:nvSpPr>
          <p:cNvPr id="3" name="Заголовок 2"/>
          <p:cNvSpPr>
            <a:spLocks noGrp="1"/>
          </p:cNvSpPr>
          <p:nvPr>
            <p:ph type="title"/>
          </p:nvPr>
        </p:nvSpPr>
        <p:spPr/>
        <p:txBody>
          <a:bodyPr/>
          <a:lstStyle/>
          <a:p>
            <a:r>
              <a:rPr lang="uk-UA" b="1" dirty="0">
                <a:solidFill>
                  <a:schemeClr val="bg1"/>
                </a:solidFill>
              </a:rPr>
              <a:t>Інтегрований курс «Література»</a:t>
            </a:r>
            <a:endParaRPr lang="ru-RU" b="1" dirty="0">
              <a:solidFill>
                <a:schemeClr val="bg1"/>
              </a:solidFill>
            </a:endParaRPr>
          </a:p>
        </p:txBody>
      </p:sp>
    </p:spTree>
    <p:extLst>
      <p:ext uri="{BB962C8B-B14F-4D97-AF65-F5344CB8AC3E}">
        <p14:creationId xmlns:p14="http://schemas.microsoft.com/office/powerpoint/2010/main" val="120335085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700808"/>
            <a:ext cx="8784975" cy="4425355"/>
          </a:xfrm>
        </p:spPr>
        <p:txBody>
          <a:bodyPr>
            <a:noAutofit/>
          </a:bodyPr>
          <a:lstStyle/>
          <a:p>
            <a:pPr algn="just"/>
            <a:r>
              <a:rPr lang="uk-UA" dirty="0" smtClean="0">
                <a:solidFill>
                  <a:schemeClr val="tx1"/>
                </a:solidFill>
              </a:rPr>
              <a:t>Навчальний матеріал у 5 класі згруповано в таких тематичних розділах: </a:t>
            </a:r>
          </a:p>
          <a:p>
            <a:pPr algn="just"/>
            <a:r>
              <a:rPr lang="uk-UA" dirty="0" smtClean="0">
                <a:solidFill>
                  <a:schemeClr val="tx1"/>
                </a:solidFill>
              </a:rPr>
              <a:t>«Вступ. Художня література – духовна скарбниця людства. Роль книги в житті людини»; </a:t>
            </a:r>
          </a:p>
          <a:p>
            <a:pPr algn="just"/>
            <a:r>
              <a:rPr lang="uk-UA" dirty="0" smtClean="0">
                <a:solidFill>
                  <a:schemeClr val="tx1"/>
                </a:solidFill>
              </a:rPr>
              <a:t>«Малі жанри у фольклорі та літературі» (Прислів’я, приказки, загадки)»; «Народні казки»; «Літературні казки»; «Легенди і перекази», «Історичне минуле українського народу. Літописні оповіді»; «Батьківщина і я»;</a:t>
            </a:r>
          </a:p>
          <a:p>
            <a:pPr algn="just"/>
            <a:r>
              <a:rPr lang="uk-UA" dirty="0" smtClean="0">
                <a:solidFill>
                  <a:schemeClr val="tx1"/>
                </a:solidFill>
              </a:rPr>
              <a:t> «Дивовижний світ природи»; «Світ дитинства»; </a:t>
            </a:r>
          </a:p>
          <a:p>
            <a:pPr algn="just"/>
            <a:r>
              <a:rPr lang="uk-UA" dirty="0" smtClean="0">
                <a:solidFill>
                  <a:schemeClr val="tx1"/>
                </a:solidFill>
              </a:rPr>
              <a:t>«У пошуках пригод і чудес»; </a:t>
            </a:r>
          </a:p>
          <a:p>
            <a:pPr algn="just"/>
            <a:r>
              <a:rPr lang="uk-UA" dirty="0" smtClean="0">
                <a:solidFill>
                  <a:schemeClr val="tx1"/>
                </a:solidFill>
              </a:rPr>
              <a:t>«Література рідного краю»; «Найцікавіше з літературних новинок»; «Узагальнення та систематизація вивченого».  </a:t>
            </a:r>
            <a:endParaRPr lang="uk-UA" dirty="0">
              <a:solidFill>
                <a:schemeClr val="tx1"/>
              </a:solidFill>
            </a:endParaRPr>
          </a:p>
        </p:txBody>
      </p:sp>
      <p:sp>
        <p:nvSpPr>
          <p:cNvPr id="3" name="Заголовок 2"/>
          <p:cNvSpPr>
            <a:spLocks noGrp="1"/>
          </p:cNvSpPr>
          <p:nvPr>
            <p:ph type="title"/>
          </p:nvPr>
        </p:nvSpPr>
        <p:spPr/>
        <p:txBody>
          <a:bodyPr/>
          <a:lstStyle/>
          <a:p>
            <a:r>
              <a:rPr lang="uk-UA" dirty="0">
                <a:solidFill>
                  <a:schemeClr val="bg1"/>
                </a:solidFill>
              </a:rPr>
              <a:t>Інтегрований курс «Література»</a:t>
            </a:r>
            <a:endParaRPr lang="ru-RU" dirty="0">
              <a:solidFill>
                <a:schemeClr val="bg1"/>
              </a:solidFill>
            </a:endParaRPr>
          </a:p>
        </p:txBody>
      </p:sp>
    </p:spTree>
    <p:extLst>
      <p:ext uri="{BB962C8B-B14F-4D97-AF65-F5344CB8AC3E}">
        <p14:creationId xmlns:p14="http://schemas.microsoft.com/office/powerpoint/2010/main" val="289055939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556792"/>
            <a:ext cx="8712968" cy="4425355"/>
          </a:xfrm>
        </p:spPr>
        <p:txBody>
          <a:bodyPr>
            <a:noAutofit/>
          </a:bodyPr>
          <a:lstStyle/>
          <a:p>
            <a:pPr algn="just"/>
            <a:r>
              <a:rPr lang="uk-UA" sz="2000" dirty="0" smtClean="0">
                <a:solidFill>
                  <a:schemeClr val="tx1"/>
                </a:solidFill>
              </a:rPr>
              <a:t>1) взаємодія з іншими особами в усній формі, сприймання і використання інформації для досягнення життєвих цілей у різних комунікативних ситуаціях [індекси 6 МОВ 1.1.1-1–6 МОВ 1.8.1-1]; </a:t>
            </a:r>
          </a:p>
          <a:p>
            <a:pPr algn="just"/>
            <a:r>
              <a:rPr lang="uk-UA" sz="2000" dirty="0" smtClean="0">
                <a:solidFill>
                  <a:schemeClr val="tx1"/>
                </a:solidFill>
              </a:rPr>
              <a:t>2) сприймання, аналіз, інтерпретація, критичне оцінювання інформації в текстах різних видів, зокрема інформаційних та художніх текстах класичної та сучасної художньої літератури (української), медіатекстах та використання інформації для збагачення власного досвіду й духовного розвитку [індекси 6 МОВ 2.1.1-1–6 МОВ 2.7.2-1]; </a:t>
            </a:r>
          </a:p>
          <a:p>
            <a:pPr algn="just"/>
            <a:r>
              <a:rPr lang="uk-UA" sz="2000" dirty="0" smtClean="0">
                <a:solidFill>
                  <a:schemeClr val="tx1"/>
                </a:solidFill>
              </a:rPr>
              <a:t>3) висловлювання думок, почуттів і ставлень, письмова взаємодія з іншими особами, зокрема інтерпретація літературних творів українських і зарубіжних письменників; взаємодія з іншими особами у цифровому середовищі, дотримання норм літературної мови [індекси 6 МОВ 3.1.2-1–6 МОВ 3.2.3-2]; 5</a:t>
            </a:r>
          </a:p>
          <a:p>
            <a:pPr algn="just"/>
            <a:r>
              <a:rPr lang="uk-UA" sz="2000" dirty="0" smtClean="0">
                <a:solidFill>
                  <a:schemeClr val="tx1"/>
                </a:solidFill>
              </a:rPr>
              <a:t> 4) дослідження індивідуального мовлення, використання мови для власної мовної творчості, спостереження за мовними та літературними явищами, проведення їх аналізу [індекс 6 МОВ 4.2.2-1</a:t>
            </a:r>
            <a:r>
              <a:rPr lang="ru-RU" sz="1800" dirty="0" smtClean="0"/>
              <a:t>].  </a:t>
            </a:r>
            <a:endParaRPr lang="ru-RU" sz="1800" dirty="0"/>
          </a:p>
        </p:txBody>
      </p:sp>
      <p:sp>
        <p:nvSpPr>
          <p:cNvPr id="3" name="Заголовок 2"/>
          <p:cNvSpPr>
            <a:spLocks noGrp="1"/>
          </p:cNvSpPr>
          <p:nvPr>
            <p:ph type="title"/>
          </p:nvPr>
        </p:nvSpPr>
        <p:spPr/>
        <p:txBody>
          <a:bodyPr/>
          <a:lstStyle/>
          <a:p>
            <a:r>
              <a:rPr lang="uk-UA" b="1" dirty="0">
                <a:solidFill>
                  <a:schemeClr val="bg1"/>
                </a:solidFill>
              </a:rPr>
              <a:t>Очікувані результати</a:t>
            </a:r>
            <a:endParaRPr lang="ru-RU" b="1" dirty="0">
              <a:solidFill>
                <a:schemeClr val="bg1"/>
              </a:solidFill>
            </a:endParaRPr>
          </a:p>
        </p:txBody>
      </p:sp>
    </p:spTree>
    <p:extLst>
      <p:ext uri="{BB962C8B-B14F-4D97-AF65-F5344CB8AC3E}">
        <p14:creationId xmlns:p14="http://schemas.microsoft.com/office/powerpoint/2010/main" val="40257613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628800"/>
            <a:ext cx="8568951" cy="4497363"/>
          </a:xfrm>
        </p:spPr>
        <p:txBody>
          <a:bodyPr>
            <a:normAutofit/>
          </a:bodyPr>
          <a:lstStyle/>
          <a:p>
            <a:pPr algn="just"/>
            <a:r>
              <a:rPr lang="uk-UA" sz="3200" dirty="0" smtClean="0">
                <a:solidFill>
                  <a:schemeClr val="tx1"/>
                </a:solidFill>
              </a:rPr>
              <a:t>Модельна навчальна </a:t>
            </a:r>
            <a:r>
              <a:rPr lang="uk-UA" sz="3200" b="1" dirty="0" smtClean="0">
                <a:solidFill>
                  <a:schemeClr val="tx1"/>
                </a:solidFill>
              </a:rPr>
              <a:t>програма "Інтегрований мовно-</a:t>
            </a:r>
            <a:r>
              <a:rPr lang="uk-UA" sz="3200" b="1" dirty="0" err="1" smtClean="0">
                <a:solidFill>
                  <a:schemeClr val="tx1"/>
                </a:solidFill>
              </a:rPr>
              <a:t>літературнии</a:t>
            </a:r>
            <a:r>
              <a:rPr lang="uk-UA" sz="3200" b="1" dirty="0" smtClean="0">
                <a:solidFill>
                  <a:schemeClr val="tx1"/>
                </a:solidFill>
              </a:rPr>
              <a:t>̆ курс (українська мова, українська та зарубіжні літератури). 5-6 класи"</a:t>
            </a:r>
            <a:r>
              <a:rPr lang="uk-UA" sz="3200" dirty="0" smtClean="0">
                <a:solidFill>
                  <a:schemeClr val="tx1"/>
                </a:solidFill>
              </a:rPr>
              <a:t> для закладів загальної середньої освіти (</a:t>
            </a:r>
            <a:r>
              <a:rPr lang="uk-UA" sz="3200" dirty="0" err="1" smtClean="0">
                <a:solidFill>
                  <a:schemeClr val="tx1"/>
                </a:solidFill>
              </a:rPr>
              <a:t>авт</a:t>
            </a:r>
            <a:r>
              <a:rPr lang="uk-UA" sz="3200" dirty="0" smtClean="0">
                <a:solidFill>
                  <a:schemeClr val="tx1"/>
                </a:solidFill>
              </a:rPr>
              <a:t>. </a:t>
            </a:r>
            <a:r>
              <a:rPr lang="uk-UA" sz="3200" dirty="0" err="1" smtClean="0">
                <a:solidFill>
                  <a:schemeClr val="tx1"/>
                </a:solidFill>
              </a:rPr>
              <a:t>Старагіна</a:t>
            </a:r>
            <a:r>
              <a:rPr lang="uk-UA" sz="3200" dirty="0" smtClean="0">
                <a:solidFill>
                  <a:schemeClr val="tx1"/>
                </a:solidFill>
              </a:rPr>
              <a:t> І.П., Новосьолова В.І., Терещенко В.М., Романенко Ю.О., </a:t>
            </a:r>
            <a:r>
              <a:rPr lang="uk-UA" sz="3200" dirty="0" err="1" smtClean="0">
                <a:solidFill>
                  <a:schemeClr val="tx1"/>
                </a:solidFill>
              </a:rPr>
              <a:t>Блажко</a:t>
            </a:r>
            <a:r>
              <a:rPr lang="uk-UA" sz="3200" dirty="0" smtClean="0">
                <a:solidFill>
                  <a:schemeClr val="tx1"/>
                </a:solidFill>
              </a:rPr>
              <a:t> М.Б., Ткач П.Б., </a:t>
            </a:r>
            <a:r>
              <a:rPr lang="uk-UA" sz="3200" dirty="0" err="1" smtClean="0">
                <a:solidFill>
                  <a:schemeClr val="tx1"/>
                </a:solidFill>
              </a:rPr>
              <a:t>Панченков</a:t>
            </a:r>
            <a:r>
              <a:rPr lang="uk-UA" sz="3200" dirty="0" smtClean="0">
                <a:solidFill>
                  <a:schemeClr val="tx1"/>
                </a:solidFill>
              </a:rPr>
              <a:t> А.О., </a:t>
            </a:r>
            <a:r>
              <a:rPr lang="uk-UA" sz="3200" dirty="0" err="1" smtClean="0">
                <a:solidFill>
                  <a:schemeClr val="tx1"/>
                </a:solidFill>
              </a:rPr>
              <a:t>Волошенюк</a:t>
            </a:r>
            <a:r>
              <a:rPr lang="uk-UA" sz="3200" dirty="0" smtClean="0">
                <a:solidFill>
                  <a:schemeClr val="tx1"/>
                </a:solidFill>
              </a:rPr>
              <a:t> О.В.)</a:t>
            </a:r>
            <a:endParaRPr lang="uk-UA" sz="3200" dirty="0">
              <a:solidFill>
                <a:schemeClr val="tx1"/>
              </a:solidFill>
            </a:endParaRPr>
          </a:p>
        </p:txBody>
      </p:sp>
      <p:sp>
        <p:nvSpPr>
          <p:cNvPr id="3" name="Заголовок 2"/>
          <p:cNvSpPr>
            <a:spLocks noGrp="1"/>
          </p:cNvSpPr>
          <p:nvPr>
            <p:ph type="title"/>
          </p:nvPr>
        </p:nvSpPr>
        <p:spPr/>
        <p:txBody>
          <a:bodyPr>
            <a:normAutofit/>
          </a:bodyPr>
          <a:lstStyle/>
          <a:p>
            <a:r>
              <a:rPr lang="uk-UA" sz="3200" b="1" dirty="0">
                <a:solidFill>
                  <a:schemeClr val="bg1"/>
                </a:solidFill>
              </a:rPr>
              <a:t>Інтеграція ( </a:t>
            </a:r>
            <a:r>
              <a:rPr lang="uk-UA" sz="3200" b="1" dirty="0" err="1" smtClean="0">
                <a:solidFill>
                  <a:schemeClr val="bg1"/>
                </a:solidFill>
              </a:rPr>
              <a:t>укр</a:t>
            </a:r>
            <a:r>
              <a:rPr lang="uk-UA" sz="3200" b="1" dirty="0" smtClean="0">
                <a:solidFill>
                  <a:schemeClr val="bg1"/>
                </a:solidFill>
              </a:rPr>
              <a:t>. </a:t>
            </a:r>
            <a:r>
              <a:rPr lang="uk-UA" sz="3200" b="1" dirty="0">
                <a:solidFill>
                  <a:schemeClr val="bg1"/>
                </a:solidFill>
              </a:rPr>
              <a:t>мова+ </a:t>
            </a:r>
            <a:r>
              <a:rPr lang="uk-UA" sz="3200" b="1" dirty="0" err="1" smtClean="0">
                <a:solidFill>
                  <a:schemeClr val="bg1"/>
                </a:solidFill>
              </a:rPr>
              <a:t>укр</a:t>
            </a:r>
            <a:r>
              <a:rPr lang="uk-UA" sz="3200" b="1" dirty="0" smtClean="0">
                <a:solidFill>
                  <a:schemeClr val="bg1"/>
                </a:solidFill>
              </a:rPr>
              <a:t>. </a:t>
            </a:r>
            <a:r>
              <a:rPr lang="uk-UA" sz="3200" b="1" dirty="0">
                <a:solidFill>
                  <a:schemeClr val="bg1"/>
                </a:solidFill>
              </a:rPr>
              <a:t>л-ра + </a:t>
            </a:r>
            <a:r>
              <a:rPr lang="uk-UA" sz="3200" b="1" dirty="0" err="1" smtClean="0">
                <a:solidFill>
                  <a:schemeClr val="bg1"/>
                </a:solidFill>
              </a:rPr>
              <a:t>зар</a:t>
            </a:r>
            <a:r>
              <a:rPr lang="uk-UA" sz="3200" b="1" dirty="0" smtClean="0">
                <a:solidFill>
                  <a:schemeClr val="bg1"/>
                </a:solidFill>
              </a:rPr>
              <a:t>. </a:t>
            </a:r>
            <a:r>
              <a:rPr lang="uk-UA" sz="3200" b="1" dirty="0">
                <a:solidFill>
                  <a:schemeClr val="bg1"/>
                </a:solidFill>
              </a:rPr>
              <a:t>л-ра)</a:t>
            </a:r>
            <a:endParaRPr lang="ru-RU" sz="3200" b="1" dirty="0">
              <a:solidFill>
                <a:schemeClr val="bg1"/>
              </a:solidFill>
            </a:endParaRPr>
          </a:p>
        </p:txBody>
      </p:sp>
    </p:spTree>
    <p:extLst>
      <p:ext uri="{BB962C8B-B14F-4D97-AF65-F5344CB8AC3E}">
        <p14:creationId xmlns:p14="http://schemas.microsoft.com/office/powerpoint/2010/main" val="108544676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988840"/>
            <a:ext cx="8280919" cy="4569371"/>
          </a:xfrm>
        </p:spPr>
        <p:txBody>
          <a:bodyPr>
            <a:normAutofit/>
          </a:bodyPr>
          <a:lstStyle/>
          <a:p>
            <a:pPr algn="just"/>
            <a:r>
              <a:rPr lang="uk-UA" dirty="0" smtClean="0">
                <a:solidFill>
                  <a:schemeClr val="tx1"/>
                </a:solidFill>
              </a:rPr>
              <a:t>Програма спрямована на формування наскрізних умінь, спільних для всіх ключових компетентностей̆. Інтегрований підхід до навчання та проблемно-тематичний підхід до впорядкування текстів / медіатекстів у програмі дають змогу забезпечити емоційне, інтелектуальне, естетичне сприймання й усвідомлення учнями прочитаного. Залучення до навчального процесу текстів різних стилів, медіатекстів сприяє формуванню вміння розуміти інформацію, відтворену в різний спосіб, та ефективно працювати з нею. </a:t>
            </a:r>
            <a:endParaRPr lang="uk-UA" dirty="0">
              <a:solidFill>
                <a:schemeClr val="tx1"/>
              </a:solidFill>
            </a:endParaRPr>
          </a:p>
        </p:txBody>
      </p:sp>
      <p:sp>
        <p:nvSpPr>
          <p:cNvPr id="3" name="Заголовок 2"/>
          <p:cNvSpPr>
            <a:spLocks noGrp="1"/>
          </p:cNvSpPr>
          <p:nvPr>
            <p:ph type="title"/>
          </p:nvPr>
        </p:nvSpPr>
        <p:spPr/>
        <p:txBody>
          <a:bodyPr>
            <a:normAutofit/>
          </a:bodyPr>
          <a:lstStyle/>
          <a:p>
            <a:r>
              <a:rPr lang="uk-UA" sz="2800" b="1" dirty="0" smtClean="0">
                <a:solidFill>
                  <a:schemeClr val="bg1"/>
                </a:solidFill>
                <a:ea typeface="+mn-ea"/>
                <a:cs typeface="+mn-cs"/>
              </a:rPr>
              <a:t> Модельна навчальна програма «Інтегровании</a:t>
            </a:r>
            <a:r>
              <a:rPr lang="uk-UA" sz="2800" b="1" dirty="0">
                <a:solidFill>
                  <a:schemeClr val="bg1"/>
                </a:solidFill>
                <a:ea typeface="+mn-ea"/>
                <a:cs typeface="+mn-cs"/>
              </a:rPr>
              <a:t>̆̆ </a:t>
            </a:r>
            <a:r>
              <a:rPr lang="uk-UA" sz="2800" b="1" dirty="0" smtClean="0">
                <a:solidFill>
                  <a:schemeClr val="bg1"/>
                </a:solidFill>
                <a:ea typeface="+mn-ea"/>
                <a:cs typeface="+mn-cs"/>
              </a:rPr>
              <a:t>мовно-літературний̆ </a:t>
            </a:r>
            <a:r>
              <a:rPr lang="uk-UA" sz="2800" b="1" dirty="0">
                <a:solidFill>
                  <a:schemeClr val="bg1"/>
                </a:solidFill>
                <a:ea typeface="+mn-ea"/>
                <a:cs typeface="+mn-cs"/>
              </a:rPr>
              <a:t>курс</a:t>
            </a:r>
            <a:r>
              <a:rPr lang="uk-UA" sz="2800" b="1" dirty="0" smtClean="0">
                <a:solidFill>
                  <a:schemeClr val="bg1"/>
                </a:solidFill>
                <a:ea typeface="+mn-ea"/>
                <a:cs typeface="+mn-cs"/>
              </a:rPr>
              <a:t>»</a:t>
            </a:r>
            <a:endParaRPr lang="uk-UA" sz="2800" b="1" dirty="0">
              <a:solidFill>
                <a:schemeClr val="bg1"/>
              </a:solidFill>
            </a:endParaRPr>
          </a:p>
        </p:txBody>
      </p:sp>
    </p:spTree>
    <p:extLst>
      <p:ext uri="{BB962C8B-B14F-4D97-AF65-F5344CB8AC3E}">
        <p14:creationId xmlns:p14="http://schemas.microsoft.com/office/powerpoint/2010/main" val="16859526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772816"/>
            <a:ext cx="8568951" cy="4353347"/>
          </a:xfrm>
        </p:spPr>
        <p:txBody>
          <a:bodyPr>
            <a:normAutofit/>
          </a:bodyPr>
          <a:lstStyle/>
          <a:p>
            <a:pPr algn="just"/>
            <a:r>
              <a:rPr lang="uk-UA" sz="2800" dirty="0" smtClean="0">
                <a:solidFill>
                  <a:schemeClr val="tx1"/>
                </a:solidFill>
              </a:rPr>
              <a:t>Пропонований̆ зміст структуровано відповідно до базових знань за групами:</a:t>
            </a:r>
          </a:p>
          <a:p>
            <a:pPr algn="just"/>
            <a:r>
              <a:rPr lang="uk-UA" sz="2800" dirty="0" smtClean="0">
                <a:solidFill>
                  <a:schemeClr val="tx1"/>
                </a:solidFill>
              </a:rPr>
              <a:t>«Комунікація», «Інформація», «Мовні засоби», «Текст», «Літературний̆ твір». </a:t>
            </a:r>
          </a:p>
          <a:p>
            <a:pPr algn="just"/>
            <a:r>
              <a:rPr lang="uk-UA" sz="2800" dirty="0" smtClean="0">
                <a:solidFill>
                  <a:schemeClr val="tx1"/>
                </a:solidFill>
              </a:rPr>
              <a:t>Базові знання у розділах мають різний ступінь деталізації, що забезпечує принцип академічної свободи вчителя на етапі створення навчальної програми.</a:t>
            </a:r>
            <a:endParaRPr lang="uk-UA" sz="2800" dirty="0">
              <a:solidFill>
                <a:schemeClr val="tx1"/>
              </a:solidFill>
            </a:endParaRPr>
          </a:p>
        </p:txBody>
      </p:sp>
      <p:sp>
        <p:nvSpPr>
          <p:cNvPr id="3" name="Заголовок 2"/>
          <p:cNvSpPr>
            <a:spLocks noGrp="1"/>
          </p:cNvSpPr>
          <p:nvPr>
            <p:ph type="title"/>
          </p:nvPr>
        </p:nvSpPr>
        <p:spPr/>
        <p:txBody>
          <a:bodyPr>
            <a:normAutofit/>
          </a:bodyPr>
          <a:lstStyle/>
          <a:p>
            <a:r>
              <a:rPr lang="uk-UA" sz="3200" b="1" dirty="0" smtClean="0">
                <a:solidFill>
                  <a:schemeClr val="bg1"/>
                </a:solidFill>
                <a:ea typeface="+mn-ea"/>
                <a:cs typeface="+mn-cs"/>
              </a:rPr>
              <a:t>Модельна навчальна програма «Інтегрований мовно- літературний̆ курс»</a:t>
            </a:r>
            <a:endParaRPr lang="uk-UA" sz="3200" b="1" dirty="0">
              <a:solidFill>
                <a:schemeClr val="bg1"/>
              </a:solidFill>
            </a:endParaRPr>
          </a:p>
        </p:txBody>
      </p:sp>
    </p:spTree>
    <p:extLst>
      <p:ext uri="{BB962C8B-B14F-4D97-AF65-F5344CB8AC3E}">
        <p14:creationId xmlns:p14="http://schemas.microsoft.com/office/powerpoint/2010/main" val="269024511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772816"/>
            <a:ext cx="8496943" cy="4353347"/>
          </a:xfrm>
        </p:spPr>
        <p:txBody>
          <a:bodyPr>
            <a:normAutofit/>
          </a:bodyPr>
          <a:lstStyle/>
          <a:p>
            <a:pPr lvl="0" algn="just">
              <a:buClr>
                <a:srgbClr val="31B6FD"/>
              </a:buClr>
            </a:pPr>
            <a:r>
              <a:rPr lang="uk-UA" sz="2600" dirty="0" smtClean="0">
                <a:solidFill>
                  <a:schemeClr val="tx1"/>
                </a:solidFill>
              </a:rPr>
              <a:t>Адресат, адресант. Усна й письмова комунікація. Ситуація спілкування як взаємодія мовця та слухача, автора та читача. </a:t>
            </a:r>
            <a:r>
              <a:rPr lang="uk-UA" sz="2600" dirty="0" err="1" smtClean="0">
                <a:solidFill>
                  <a:schemeClr val="tx1"/>
                </a:solidFill>
              </a:rPr>
              <a:t>Адресованість</a:t>
            </a:r>
            <a:r>
              <a:rPr lang="uk-UA" sz="2600" dirty="0" smtClean="0">
                <a:solidFill>
                  <a:schemeClr val="tx1"/>
                </a:solidFill>
              </a:rPr>
              <a:t> висловлювання: урахування віку, знань, досвіду адресата тощо. Готовність відповідати. Комунікативні наміри адресанта (запитати, привітати, пояснити, подякувати, обґрунтувати, заспокоїти, наказати, попросити тощо). Жести та міміка. Використання цифрових засобів під час усної взаємодії (телефон, </a:t>
            </a:r>
            <a:r>
              <a:rPr lang="uk-UA" sz="2600" dirty="0" err="1" smtClean="0">
                <a:solidFill>
                  <a:schemeClr val="tx1"/>
                </a:solidFill>
              </a:rPr>
              <a:t>онлайн</a:t>
            </a:r>
            <a:r>
              <a:rPr lang="uk-UA" sz="2600" dirty="0" smtClean="0">
                <a:solidFill>
                  <a:schemeClr val="tx1"/>
                </a:solidFill>
              </a:rPr>
              <a:t>). Академічна доброчесність. Аргументація.</a:t>
            </a:r>
          </a:p>
          <a:p>
            <a:endParaRPr lang="ru-RU" dirty="0"/>
          </a:p>
        </p:txBody>
      </p:sp>
      <p:sp>
        <p:nvSpPr>
          <p:cNvPr id="3" name="Заголовок 2"/>
          <p:cNvSpPr>
            <a:spLocks noGrp="1"/>
          </p:cNvSpPr>
          <p:nvPr>
            <p:ph type="title"/>
          </p:nvPr>
        </p:nvSpPr>
        <p:spPr/>
        <p:txBody>
          <a:bodyPr>
            <a:normAutofit fontScale="90000"/>
          </a:bodyPr>
          <a:lstStyle/>
          <a:p>
            <a:pPr marL="274320" lvl="0" indent="-274320">
              <a:spcBef>
                <a:spcPct val="20000"/>
              </a:spcBef>
            </a:pPr>
            <a:r>
              <a:rPr lang="ru-RU" sz="2200" b="1" dirty="0">
                <a:solidFill>
                  <a:srgbClr val="073E87"/>
                </a:solidFill>
                <a:ea typeface="+mn-ea"/>
                <a:cs typeface="+mn-cs"/>
              </a:rPr>
              <a:t/>
            </a:r>
            <a:br>
              <a:rPr lang="ru-RU" sz="2200" b="1" dirty="0">
                <a:solidFill>
                  <a:srgbClr val="073E87"/>
                </a:solidFill>
                <a:ea typeface="+mn-ea"/>
                <a:cs typeface="+mn-cs"/>
              </a:rPr>
            </a:br>
            <a:r>
              <a:rPr lang="ru-RU" b="1" dirty="0">
                <a:solidFill>
                  <a:schemeClr val="bg1"/>
                </a:solidFill>
                <a:ea typeface="+mn-ea"/>
                <a:cs typeface="+mn-cs"/>
              </a:rPr>
              <a:t>Комунікація</a:t>
            </a:r>
            <a:r>
              <a:rPr lang="ru-RU" sz="2200" dirty="0">
                <a:solidFill>
                  <a:srgbClr val="073E87"/>
                </a:solidFill>
                <a:ea typeface="+mn-ea"/>
                <a:cs typeface="+mn-cs"/>
              </a:rPr>
              <a:t/>
            </a:r>
            <a:br>
              <a:rPr lang="ru-RU" sz="2200" dirty="0">
                <a:solidFill>
                  <a:srgbClr val="073E87"/>
                </a:solidFill>
                <a:ea typeface="+mn-ea"/>
                <a:cs typeface="+mn-cs"/>
              </a:rPr>
            </a:br>
            <a:endParaRPr lang="ru-RU" dirty="0"/>
          </a:p>
        </p:txBody>
      </p:sp>
    </p:spTree>
    <p:extLst>
      <p:ext uri="{BB962C8B-B14F-4D97-AF65-F5344CB8AC3E}">
        <p14:creationId xmlns:p14="http://schemas.microsoft.com/office/powerpoint/2010/main" val="414219111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2060848"/>
            <a:ext cx="8424935" cy="4281339"/>
          </a:xfrm>
        </p:spPr>
        <p:txBody>
          <a:bodyPr/>
          <a:lstStyle/>
          <a:p>
            <a:pPr lvl="0" algn="just">
              <a:buClr>
                <a:srgbClr val="31B6FD"/>
              </a:buClr>
            </a:pPr>
            <a:r>
              <a:rPr lang="uk-UA" sz="3200" dirty="0" smtClean="0">
                <a:solidFill>
                  <a:schemeClr val="tx1"/>
                </a:solidFill>
              </a:rPr>
              <a:t>Різновиди джерел інформації (візуальні, аудіальні, паперові, цифрові тощо) відповідно до особистих і навчально-пізнавальних цілей̆. Інформація текстова, графічна, числова. Прийоми упорядкування навчальної інформації</a:t>
            </a:r>
            <a:r>
              <a:rPr lang="uk-UA" sz="3200" b="1" dirty="0">
                <a:solidFill>
                  <a:schemeClr val="tx1"/>
                </a:solidFill>
              </a:rPr>
              <a:t>.</a:t>
            </a:r>
            <a:endParaRPr lang="uk-UA" sz="3200" dirty="0" smtClean="0">
              <a:solidFill>
                <a:schemeClr val="tx1"/>
              </a:solidFill>
            </a:endParaRPr>
          </a:p>
          <a:p>
            <a:pPr lvl="0">
              <a:buClr>
                <a:srgbClr val="31B6FD"/>
              </a:buClr>
            </a:pPr>
            <a:endParaRPr lang="ru-RU" sz="2200" dirty="0">
              <a:solidFill>
                <a:srgbClr val="073E87"/>
              </a:solidFill>
            </a:endParaRPr>
          </a:p>
        </p:txBody>
      </p:sp>
      <p:sp>
        <p:nvSpPr>
          <p:cNvPr id="3" name="Заголовок 2"/>
          <p:cNvSpPr>
            <a:spLocks noGrp="1"/>
          </p:cNvSpPr>
          <p:nvPr>
            <p:ph type="title"/>
          </p:nvPr>
        </p:nvSpPr>
        <p:spPr/>
        <p:txBody>
          <a:bodyPr/>
          <a:lstStyle/>
          <a:p>
            <a:r>
              <a:rPr lang="uk-UA" b="1" dirty="0">
                <a:solidFill>
                  <a:schemeClr val="bg1"/>
                </a:solidFill>
              </a:rPr>
              <a:t>Інформація</a:t>
            </a:r>
            <a:endParaRPr lang="ru-RU" b="1" dirty="0">
              <a:solidFill>
                <a:schemeClr val="bg1"/>
              </a:solidFill>
            </a:endParaRPr>
          </a:p>
        </p:txBody>
      </p:sp>
    </p:spTree>
    <p:extLst>
      <p:ext uri="{BB962C8B-B14F-4D97-AF65-F5344CB8AC3E}">
        <p14:creationId xmlns:p14="http://schemas.microsoft.com/office/powerpoint/2010/main" val="128492466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2060848"/>
            <a:ext cx="8424936" cy="3450696"/>
          </a:xfrm>
        </p:spPr>
        <p:txBody>
          <a:bodyPr>
            <a:noAutofit/>
          </a:bodyPr>
          <a:lstStyle/>
          <a:p>
            <a:pPr algn="just"/>
            <a:r>
              <a:rPr lang="uk-UA" sz="3200" dirty="0" smtClean="0">
                <a:solidFill>
                  <a:schemeClr val="tx1"/>
                </a:solidFill>
              </a:rPr>
              <a:t>Мова як відображення картини світу. Звуки мови й звуки мовлення та їх позначення на письмі . Звукові явища (у системі голосних звуків). Словесний̆ наголос (наголошені та ненаголошені голосні). Орфоепічні та орфографічні норми (стосовно голосних звуків). Засоби художньої виразності, пов’язані з голосними звуками.</a:t>
            </a:r>
            <a:endParaRPr lang="uk-UA" sz="3200" dirty="0">
              <a:solidFill>
                <a:schemeClr val="tx1"/>
              </a:solidFill>
            </a:endParaRPr>
          </a:p>
        </p:txBody>
      </p:sp>
      <p:sp>
        <p:nvSpPr>
          <p:cNvPr id="3" name="Заголовок 2"/>
          <p:cNvSpPr>
            <a:spLocks noGrp="1"/>
          </p:cNvSpPr>
          <p:nvPr>
            <p:ph type="title"/>
          </p:nvPr>
        </p:nvSpPr>
        <p:spPr/>
        <p:txBody>
          <a:bodyPr/>
          <a:lstStyle/>
          <a:p>
            <a:r>
              <a:rPr lang="uk-UA" b="1" dirty="0">
                <a:solidFill>
                  <a:schemeClr val="bg1"/>
                </a:solidFill>
              </a:rPr>
              <a:t>Мовні засоби</a:t>
            </a:r>
            <a:endParaRPr lang="ru-RU" b="1" dirty="0">
              <a:solidFill>
                <a:schemeClr val="bg1"/>
              </a:solidFill>
            </a:endParaRPr>
          </a:p>
        </p:txBody>
      </p:sp>
    </p:spTree>
    <p:extLst>
      <p:ext uri="{BB962C8B-B14F-4D97-AF65-F5344CB8AC3E}">
        <p14:creationId xmlns:p14="http://schemas.microsoft.com/office/powerpoint/2010/main" val="322984286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124744"/>
            <a:ext cx="8856983" cy="4785395"/>
          </a:xfrm>
        </p:spPr>
        <p:txBody>
          <a:bodyPr>
            <a:noAutofit/>
          </a:bodyPr>
          <a:lstStyle/>
          <a:p>
            <a:pPr algn="just"/>
            <a:r>
              <a:rPr lang="uk-UA" sz="2000" dirty="0" smtClean="0">
                <a:solidFill>
                  <a:schemeClr val="tx1"/>
                </a:solidFill>
              </a:rPr>
              <a:t>Мета читання художніх, </a:t>
            </a:r>
            <a:r>
              <a:rPr lang="uk-UA" sz="2000" dirty="0" err="1" smtClean="0">
                <a:solidFill>
                  <a:schemeClr val="tx1"/>
                </a:solidFill>
              </a:rPr>
              <a:t>інформаційних</a:t>
            </a:r>
            <a:r>
              <a:rPr lang="uk-UA" sz="2000" dirty="0" smtClean="0">
                <a:solidFill>
                  <a:schemeClr val="tx1"/>
                </a:solidFill>
              </a:rPr>
              <a:t>, зокрема навчальних, та інструктивних текстів. Жанри опрацьовуваних текстів / медіатекстів, зокрема підручник, правила, інструкції. Тема, основна думка опрацьованих текстів, зокрема й літературних творів. Типи мовлення (опис, розповідь, роздум). Опис, </a:t>
            </a:r>
            <a:r>
              <a:rPr lang="uk-UA" sz="2000" dirty="0" err="1" smtClean="0">
                <a:solidFill>
                  <a:schemeClr val="tx1"/>
                </a:solidFill>
              </a:rPr>
              <a:t>його</a:t>
            </a:r>
            <a:r>
              <a:rPr lang="uk-UA" sz="2000" dirty="0" smtClean="0">
                <a:solidFill>
                  <a:schemeClr val="tx1"/>
                </a:solidFill>
              </a:rPr>
              <a:t> різновиди та структура. • обмін враженнями, думками, зокрема в цифровому середовищі, щодо почутого / прочитаного / переглянутого; • </a:t>
            </a:r>
            <a:r>
              <a:rPr lang="uk-UA" sz="2000" dirty="0" err="1" smtClean="0">
                <a:solidFill>
                  <a:schemeClr val="tx1"/>
                </a:solidFill>
              </a:rPr>
              <a:t>уснии</a:t>
            </a:r>
            <a:r>
              <a:rPr lang="uk-UA" sz="2000" dirty="0" smtClean="0">
                <a:solidFill>
                  <a:schemeClr val="tx1"/>
                </a:solidFill>
              </a:rPr>
              <a:t>̆ та </a:t>
            </a:r>
            <a:r>
              <a:rPr lang="uk-UA" sz="2000" dirty="0" err="1" smtClean="0">
                <a:solidFill>
                  <a:schemeClr val="tx1"/>
                </a:solidFill>
              </a:rPr>
              <a:t>письмовии</a:t>
            </a:r>
            <a:r>
              <a:rPr lang="uk-UA" sz="2000" dirty="0" smtClean="0">
                <a:solidFill>
                  <a:schemeClr val="tx1"/>
                </a:solidFill>
              </a:rPr>
              <a:t>̆ переказ почутого / прочитаного / переглянутого (індивідуально, в парах, групах); • складання усного та письмового простого плану почутого / прочитаного / переглянутого (індивідуально, в парах, групах); • візуалізація почутого / прочитаного / переглянутого в різний спосіб (індивідуально, в парах, групах), зокрема із застосуванням цифрових ресурсів; • обговорення та обґрунтування актуальності теми та основної думки почутого / прочитаного / переглянутого; • обговорення почутого / прочитаного / переглянутого в контексті життєвого досвіду; • застосування </a:t>
            </a:r>
            <a:r>
              <a:rPr lang="uk-UA" sz="2000" dirty="0" err="1" smtClean="0">
                <a:solidFill>
                  <a:schemeClr val="tx1"/>
                </a:solidFill>
              </a:rPr>
              <a:t>прийомів</a:t>
            </a:r>
            <a:r>
              <a:rPr lang="uk-UA" sz="2000" dirty="0" smtClean="0">
                <a:solidFill>
                  <a:schemeClr val="tx1"/>
                </a:solidFill>
              </a:rPr>
              <a:t> критичного мислення, зокрема 11 • піддає сумніву інформацію з тексту (зокрема художнього тексту, </a:t>
            </a:r>
            <a:r>
              <a:rPr lang="uk-UA" sz="2000" dirty="0" err="1" smtClean="0">
                <a:solidFill>
                  <a:schemeClr val="tx1"/>
                </a:solidFill>
              </a:rPr>
              <a:t>медіатексту</a:t>
            </a:r>
            <a:r>
              <a:rPr lang="uk-UA" sz="2000" dirty="0" smtClean="0">
                <a:solidFill>
                  <a:schemeClr val="tx1"/>
                </a:solidFill>
              </a:rPr>
              <a:t>) на підставі розрізнення фактів і суджень про факти</a:t>
            </a:r>
            <a:r>
              <a:rPr lang="uk-UA" sz="2000" dirty="0" smtClean="0">
                <a:solidFill>
                  <a:schemeClr val="tx1"/>
                </a:solidFill>
              </a:rPr>
              <a:t>.</a:t>
            </a:r>
            <a:endParaRPr lang="uk-UA" sz="2000" dirty="0">
              <a:solidFill>
                <a:schemeClr val="tx1"/>
              </a:solidFill>
            </a:endParaRPr>
          </a:p>
        </p:txBody>
      </p:sp>
      <p:sp>
        <p:nvSpPr>
          <p:cNvPr id="3" name="Заголовок 2"/>
          <p:cNvSpPr>
            <a:spLocks noGrp="1"/>
          </p:cNvSpPr>
          <p:nvPr>
            <p:ph type="title"/>
          </p:nvPr>
        </p:nvSpPr>
        <p:spPr>
          <a:xfrm>
            <a:off x="457200" y="338328"/>
            <a:ext cx="8229600" cy="786416"/>
          </a:xfrm>
        </p:spPr>
        <p:txBody>
          <a:bodyPr>
            <a:normAutofit/>
          </a:bodyPr>
          <a:lstStyle/>
          <a:p>
            <a:r>
              <a:rPr lang="uk-UA" sz="4000" b="1" dirty="0">
                <a:solidFill>
                  <a:schemeClr val="bg1"/>
                </a:solidFill>
              </a:rPr>
              <a:t>Текст</a:t>
            </a:r>
            <a:endParaRPr lang="ru-RU" sz="4000" b="1" dirty="0">
              <a:solidFill>
                <a:schemeClr val="bg1"/>
              </a:solidFill>
            </a:endParaRPr>
          </a:p>
        </p:txBody>
      </p:sp>
    </p:spTree>
    <p:extLst>
      <p:ext uri="{BB962C8B-B14F-4D97-AF65-F5344CB8AC3E}">
        <p14:creationId xmlns:p14="http://schemas.microsoft.com/office/powerpoint/2010/main" val="1703238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2276872"/>
            <a:ext cx="8424935" cy="3888432"/>
          </a:xfrm>
        </p:spPr>
        <p:txBody>
          <a:bodyPr>
            <a:normAutofit/>
          </a:bodyPr>
          <a:lstStyle/>
          <a:p>
            <a:pPr algn="just"/>
            <a:r>
              <a:rPr lang="uk-UA" dirty="0" smtClean="0">
                <a:solidFill>
                  <a:srgbClr val="141414"/>
                </a:solidFill>
                <a:latin typeface="Times New Roman" panose="02020603050405020304" pitchFamily="18" charset="0"/>
                <a:cs typeface="Times New Roman" panose="02020603050405020304" pitchFamily="18" charset="0"/>
              </a:rPr>
              <a:t>Раніше в поляків ніхто не читав старих держстандартів окрім їх авторів. Десь лежали стандарти освіти від академістів – а паралельно їм вирувало реальне освітнє життя. І перше з другим у практичній площині майже не перетиналися.</a:t>
            </a:r>
          </a:p>
          <a:p>
            <a:pPr algn="just"/>
            <a:r>
              <a:rPr lang="uk-UA" b="1" dirty="0" smtClean="0">
                <a:solidFill>
                  <a:srgbClr val="141414"/>
                </a:solidFill>
                <a:latin typeface="Times New Roman" panose="02020603050405020304" pitchFamily="18" charset="0"/>
                <a:cs typeface="Times New Roman" panose="02020603050405020304" pitchFamily="18" charset="0"/>
              </a:rPr>
              <a:t>Тепер у Польщі в цьому питанні кардинально інакше: </a:t>
            </a:r>
            <a:r>
              <a:rPr lang="uk-UA" dirty="0" smtClean="0">
                <a:solidFill>
                  <a:srgbClr val="141414"/>
                </a:solidFill>
                <a:latin typeface="Times New Roman" panose="02020603050405020304" pitchFamily="18" charset="0"/>
                <a:cs typeface="Times New Roman" panose="02020603050405020304" pitchFamily="18" charset="0"/>
              </a:rPr>
              <a:t>чи не кожен учитель постійно звертається до нових держстандартів, в основі яких не просто інноваційна риторика, а чіткі нормативні орієнтири для поточної навчальної діяльності.</a:t>
            </a:r>
            <a:endParaRPr lang="uk-UA" b="0" i="0" u="none" strike="noStrike" dirty="0">
              <a:solidFill>
                <a:srgbClr val="141414"/>
              </a:solidFill>
              <a:effectLst/>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lstStyle/>
          <a:p>
            <a:r>
              <a:rPr lang="uk-UA" b="1" dirty="0"/>
              <a:t>Знання документа</a:t>
            </a:r>
            <a:endParaRPr lang="ru-RU" b="1" dirty="0"/>
          </a:p>
        </p:txBody>
      </p:sp>
    </p:spTree>
    <p:extLst>
      <p:ext uri="{BB962C8B-B14F-4D97-AF65-F5344CB8AC3E}">
        <p14:creationId xmlns:p14="http://schemas.microsoft.com/office/powerpoint/2010/main" val="25418728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628800"/>
            <a:ext cx="8568952" cy="4065315"/>
          </a:xfrm>
        </p:spPr>
        <p:txBody>
          <a:bodyPr>
            <a:noAutofit/>
          </a:bodyPr>
          <a:lstStyle/>
          <a:p>
            <a:pPr algn="just"/>
            <a:r>
              <a:rPr lang="uk-UA" sz="2600" dirty="0" smtClean="0">
                <a:solidFill>
                  <a:schemeClr val="tx1"/>
                </a:solidFill>
              </a:rPr>
              <a:t>Тексти (зокрема художні твори українських і зарубіжних авторів, </a:t>
            </a:r>
            <a:r>
              <a:rPr lang="uk-UA" sz="2600" dirty="0" err="1" smtClean="0">
                <a:solidFill>
                  <a:schemeClr val="tx1"/>
                </a:solidFill>
              </a:rPr>
              <a:t>медіатексти</a:t>
            </a:r>
            <a:r>
              <a:rPr lang="uk-UA" sz="2600" dirty="0" smtClean="0">
                <a:solidFill>
                  <a:schemeClr val="tx1"/>
                </a:solidFill>
              </a:rPr>
              <a:t> тощо) </a:t>
            </a:r>
          </a:p>
          <a:p>
            <a:pPr algn="just"/>
            <a:r>
              <a:rPr lang="uk-UA" sz="2600" dirty="0" smtClean="0">
                <a:solidFill>
                  <a:schemeClr val="tx1"/>
                </a:solidFill>
              </a:rPr>
              <a:t>1.1. Білоус Дмитро. Диво калинове</a:t>
            </a:r>
          </a:p>
          <a:p>
            <a:pPr algn="just"/>
            <a:r>
              <a:rPr lang="uk-UA" sz="2600" dirty="0" smtClean="0">
                <a:solidFill>
                  <a:schemeClr val="tx1"/>
                </a:solidFill>
              </a:rPr>
              <a:t> Франко Іван. Грицева шкільна наука</a:t>
            </a:r>
          </a:p>
          <a:p>
            <a:pPr algn="just"/>
            <a:r>
              <a:rPr lang="uk-UA" sz="2600" dirty="0" smtClean="0">
                <a:solidFill>
                  <a:schemeClr val="tx1"/>
                </a:solidFill>
              </a:rPr>
              <a:t> Вишня Остап. </a:t>
            </a:r>
            <a:r>
              <a:rPr lang="uk-UA" sz="2600" dirty="0" err="1" smtClean="0">
                <a:solidFill>
                  <a:schemeClr val="tx1"/>
                </a:solidFill>
              </a:rPr>
              <a:t>Першии</a:t>
            </a:r>
            <a:r>
              <a:rPr lang="uk-UA" sz="2600" dirty="0" smtClean="0">
                <a:solidFill>
                  <a:schemeClr val="tx1"/>
                </a:solidFill>
              </a:rPr>
              <a:t>̆ диктант </a:t>
            </a:r>
          </a:p>
          <a:p>
            <a:pPr algn="just"/>
            <a:r>
              <a:rPr lang="uk-UA" sz="2600" dirty="0" smtClean="0">
                <a:solidFill>
                  <a:schemeClr val="tx1"/>
                </a:solidFill>
              </a:rPr>
              <a:t>Кіплінг Джозеф Редьярд. Як написали першого листа Агата Містері. </a:t>
            </a:r>
            <a:r>
              <a:rPr lang="uk-UA" sz="2600" dirty="0" err="1" smtClean="0">
                <a:solidFill>
                  <a:schemeClr val="tx1"/>
                </a:solidFill>
              </a:rPr>
              <a:t>Анімафільм</a:t>
            </a:r>
            <a:r>
              <a:rPr lang="uk-UA" sz="2600" dirty="0" smtClean="0">
                <a:solidFill>
                  <a:schemeClr val="tx1"/>
                </a:solidFill>
              </a:rPr>
              <a:t> «Хлопчик з вуздечкою» (</a:t>
            </a:r>
            <a:r>
              <a:rPr lang="uk-UA" sz="2600" dirty="0" err="1" smtClean="0">
                <a:solidFill>
                  <a:schemeClr val="tx1"/>
                </a:solidFill>
              </a:rPr>
              <a:t>реж</a:t>
            </a:r>
            <a:r>
              <a:rPr lang="uk-UA" sz="2600" dirty="0" smtClean="0">
                <a:solidFill>
                  <a:schemeClr val="tx1"/>
                </a:solidFill>
              </a:rPr>
              <a:t>. Н. Василенко) </a:t>
            </a:r>
          </a:p>
          <a:p>
            <a:pPr algn="just"/>
            <a:r>
              <a:rPr lang="uk-UA" sz="2600" dirty="0" err="1" smtClean="0">
                <a:solidFill>
                  <a:schemeClr val="tx1"/>
                </a:solidFill>
              </a:rPr>
              <a:t>Анімафільм</a:t>
            </a:r>
            <a:r>
              <a:rPr lang="uk-UA" sz="2600" dirty="0" smtClean="0">
                <a:solidFill>
                  <a:schemeClr val="tx1"/>
                </a:solidFill>
              </a:rPr>
              <a:t> «Книга-мандрівка. Україна. Нобелівська премія для Франка»</a:t>
            </a:r>
            <a:endParaRPr lang="uk-UA" sz="2600" dirty="0">
              <a:solidFill>
                <a:schemeClr val="tx1"/>
              </a:solidFill>
            </a:endParaRPr>
          </a:p>
        </p:txBody>
      </p:sp>
      <p:sp>
        <p:nvSpPr>
          <p:cNvPr id="3" name="Заголовок 2"/>
          <p:cNvSpPr>
            <a:spLocks noGrp="1"/>
          </p:cNvSpPr>
          <p:nvPr>
            <p:ph type="title"/>
          </p:nvPr>
        </p:nvSpPr>
        <p:spPr>
          <a:xfrm>
            <a:off x="457200" y="338328"/>
            <a:ext cx="8229600" cy="1074448"/>
          </a:xfrm>
        </p:spPr>
        <p:txBody>
          <a:bodyPr/>
          <a:lstStyle/>
          <a:p>
            <a:r>
              <a:rPr lang="uk-UA" b="1" dirty="0">
                <a:solidFill>
                  <a:schemeClr val="bg1"/>
                </a:solidFill>
              </a:rPr>
              <a:t>Літературний твір</a:t>
            </a:r>
            <a:endParaRPr lang="ru-RU" b="1" dirty="0">
              <a:solidFill>
                <a:schemeClr val="bg1"/>
              </a:solidFill>
            </a:endParaRPr>
          </a:p>
        </p:txBody>
      </p:sp>
    </p:spTree>
    <p:extLst>
      <p:ext uri="{BB962C8B-B14F-4D97-AF65-F5344CB8AC3E}">
        <p14:creationId xmlns:p14="http://schemas.microsoft.com/office/powerpoint/2010/main" val="73226633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700808"/>
            <a:ext cx="8640959" cy="4425355"/>
          </a:xfrm>
        </p:spPr>
        <p:txBody>
          <a:bodyPr>
            <a:noAutofit/>
          </a:bodyPr>
          <a:lstStyle/>
          <a:p>
            <a:pPr algn="just"/>
            <a:r>
              <a:rPr lang="uk-UA" sz="3200" b="1" dirty="0" smtClean="0">
                <a:solidFill>
                  <a:schemeClr val="tx1"/>
                </a:solidFill>
              </a:rPr>
              <a:t>Розділ </a:t>
            </a:r>
            <a:r>
              <a:rPr lang="ru-RU" sz="3200" b="1" dirty="0" smtClean="0">
                <a:solidFill>
                  <a:schemeClr val="tx1"/>
                </a:solidFill>
              </a:rPr>
              <a:t>1</a:t>
            </a:r>
            <a:r>
              <a:rPr lang="ru-RU" sz="3200" b="1" dirty="0">
                <a:solidFill>
                  <a:schemeClr val="tx1"/>
                </a:solidFill>
              </a:rPr>
              <a:t>. ПІЗНАЮ РІЗНОМАНІТТЯ </a:t>
            </a:r>
            <a:r>
              <a:rPr lang="ru-RU" sz="3200" b="1" dirty="0" smtClean="0">
                <a:solidFill>
                  <a:schemeClr val="tx1"/>
                </a:solidFill>
              </a:rPr>
              <a:t>СВІТУ</a:t>
            </a:r>
            <a:endParaRPr lang="ru-RU" sz="3200" dirty="0">
              <a:solidFill>
                <a:schemeClr val="tx1"/>
              </a:solidFill>
            </a:endParaRPr>
          </a:p>
          <a:p>
            <a:pPr algn="just"/>
            <a:r>
              <a:rPr lang="ru-RU" sz="3200" dirty="0">
                <a:solidFill>
                  <a:schemeClr val="tx1"/>
                </a:solidFill>
              </a:rPr>
              <a:t>Тема 1.1. </a:t>
            </a:r>
            <a:r>
              <a:rPr lang="uk-UA" sz="3200" dirty="0" smtClean="0">
                <a:solidFill>
                  <a:schemeClr val="tx1"/>
                </a:solidFill>
              </a:rPr>
              <a:t>Спілкуюся й вивчаю світ</a:t>
            </a:r>
            <a:r>
              <a:rPr lang="ru-RU" sz="3200" dirty="0" smtClean="0">
                <a:solidFill>
                  <a:schemeClr val="tx1"/>
                </a:solidFill>
              </a:rPr>
              <a:t>. </a:t>
            </a:r>
            <a:endParaRPr lang="en-US" sz="3200" dirty="0">
              <a:solidFill>
                <a:schemeClr val="tx1"/>
              </a:solidFill>
            </a:endParaRPr>
          </a:p>
          <a:p>
            <a:pPr algn="just"/>
            <a:r>
              <a:rPr lang="ru-RU" sz="3200" dirty="0">
                <a:solidFill>
                  <a:schemeClr val="tx1"/>
                </a:solidFill>
              </a:rPr>
              <a:t>Тема 1.2. </a:t>
            </a:r>
            <a:r>
              <a:rPr lang="uk-UA" sz="3200" dirty="0" smtClean="0">
                <a:solidFill>
                  <a:schemeClr val="tx1"/>
                </a:solidFill>
              </a:rPr>
              <a:t>Подорожую Україною й шаную культурне різноманіття</a:t>
            </a:r>
            <a:r>
              <a:rPr lang="ru-RU" sz="3200" dirty="0" smtClean="0">
                <a:solidFill>
                  <a:schemeClr val="tx1"/>
                </a:solidFill>
              </a:rPr>
              <a:t>. </a:t>
            </a:r>
            <a:endParaRPr lang="en-US" sz="3200" dirty="0">
              <a:solidFill>
                <a:schemeClr val="tx1"/>
              </a:solidFill>
            </a:endParaRPr>
          </a:p>
          <a:p>
            <a:pPr algn="just"/>
            <a:r>
              <a:rPr lang="ru-RU" sz="3200" dirty="0">
                <a:solidFill>
                  <a:schemeClr val="tx1"/>
                </a:solidFill>
              </a:rPr>
              <a:t>Тема 1.3. </a:t>
            </a:r>
            <a:r>
              <a:rPr lang="uk-UA" sz="3200" dirty="0" smtClean="0">
                <a:solidFill>
                  <a:schemeClr val="tx1"/>
                </a:solidFill>
              </a:rPr>
              <a:t>Ціную індивідуальність</a:t>
            </a:r>
            <a:r>
              <a:rPr lang="ru-RU" sz="3200" dirty="0" smtClean="0">
                <a:solidFill>
                  <a:schemeClr val="tx1"/>
                </a:solidFill>
              </a:rPr>
              <a:t>.</a:t>
            </a:r>
            <a:endParaRPr lang="en-US" sz="3200" dirty="0">
              <a:solidFill>
                <a:schemeClr val="tx1"/>
              </a:solidFill>
            </a:endParaRPr>
          </a:p>
          <a:p>
            <a:pPr algn="just"/>
            <a:r>
              <a:rPr lang="ru-RU" sz="3200" dirty="0">
                <a:solidFill>
                  <a:schemeClr val="tx1"/>
                </a:solidFill>
              </a:rPr>
              <a:t> Тема 1.4. </a:t>
            </a:r>
            <a:r>
              <a:rPr lang="uk-UA" sz="3200" dirty="0" smtClean="0">
                <a:solidFill>
                  <a:schemeClr val="tx1"/>
                </a:solidFill>
              </a:rPr>
              <a:t>Запозичую й збагачую</a:t>
            </a:r>
            <a:r>
              <a:rPr lang="ru-RU" sz="3200" dirty="0" smtClean="0">
                <a:solidFill>
                  <a:schemeClr val="tx1"/>
                </a:solidFill>
              </a:rPr>
              <a:t>.</a:t>
            </a:r>
            <a:endParaRPr lang="ru-RU" sz="3200" dirty="0">
              <a:solidFill>
                <a:schemeClr val="tx1"/>
              </a:solidFill>
            </a:endParaRPr>
          </a:p>
        </p:txBody>
      </p:sp>
      <p:sp>
        <p:nvSpPr>
          <p:cNvPr id="3" name="Заголовок 2"/>
          <p:cNvSpPr>
            <a:spLocks noGrp="1"/>
          </p:cNvSpPr>
          <p:nvPr>
            <p:ph type="title"/>
          </p:nvPr>
        </p:nvSpPr>
        <p:spPr/>
        <p:txBody>
          <a:bodyPr/>
          <a:lstStyle/>
          <a:p>
            <a:r>
              <a:rPr lang="uk-UA" b="1" dirty="0">
                <a:solidFill>
                  <a:schemeClr val="bg1"/>
                </a:solidFill>
              </a:rPr>
              <a:t>9 розділів</a:t>
            </a:r>
            <a:endParaRPr lang="ru-RU" b="1" dirty="0">
              <a:solidFill>
                <a:schemeClr val="bg1"/>
              </a:solidFill>
            </a:endParaRPr>
          </a:p>
        </p:txBody>
      </p:sp>
    </p:spTree>
    <p:extLst>
      <p:ext uri="{BB962C8B-B14F-4D97-AF65-F5344CB8AC3E}">
        <p14:creationId xmlns:p14="http://schemas.microsoft.com/office/powerpoint/2010/main" val="88097586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916832"/>
            <a:ext cx="8128413" cy="3450696"/>
          </a:xfrm>
        </p:spPr>
        <p:txBody>
          <a:bodyPr>
            <a:noAutofit/>
          </a:bodyPr>
          <a:lstStyle/>
          <a:p>
            <a:pPr algn="just"/>
            <a:r>
              <a:rPr lang="uk-UA" sz="3200" b="1" dirty="0" smtClean="0">
                <a:solidFill>
                  <a:schemeClr val="tx1"/>
                </a:solidFill>
              </a:rPr>
              <a:t>Інформація. </a:t>
            </a:r>
          </a:p>
          <a:p>
            <a:pPr algn="just"/>
            <a:r>
              <a:rPr lang="uk-UA" sz="3200" dirty="0" smtClean="0">
                <a:solidFill>
                  <a:schemeClr val="tx1"/>
                </a:solidFill>
              </a:rPr>
              <a:t>Різновиди джерел інформації (візуальні, аудіальні, паперові, цифрові тощо) відповідно до особистих і навчально-пізнавальних цілей̆. Інформація текстова, графічна, числова. Прийоми упорядкування навчальної інформації.</a:t>
            </a:r>
            <a:endParaRPr lang="uk-UA" sz="3200" dirty="0">
              <a:solidFill>
                <a:schemeClr val="tx1"/>
              </a:solidFill>
            </a:endParaRPr>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177768700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700808"/>
            <a:ext cx="8352927" cy="4425355"/>
          </a:xfrm>
        </p:spPr>
        <p:txBody>
          <a:bodyPr>
            <a:noAutofit/>
          </a:bodyPr>
          <a:lstStyle/>
          <a:p>
            <a:pPr algn="just"/>
            <a:r>
              <a:rPr lang="uk-UA" sz="3200" b="1" dirty="0" smtClean="0">
                <a:solidFill>
                  <a:schemeClr val="tx1"/>
                </a:solidFill>
              </a:rPr>
              <a:t>Розділ</a:t>
            </a:r>
            <a:r>
              <a:rPr lang="ru-RU" sz="3200" b="1" dirty="0" smtClean="0">
                <a:solidFill>
                  <a:schemeClr val="tx1"/>
                </a:solidFill>
              </a:rPr>
              <a:t> </a:t>
            </a:r>
            <a:r>
              <a:rPr lang="ru-RU" sz="3200" b="1" dirty="0">
                <a:solidFill>
                  <a:schemeClr val="tx1"/>
                </a:solidFill>
              </a:rPr>
              <a:t>2. ДІМ, ЯКИЙ МИ БУДУЄМО </a:t>
            </a:r>
            <a:endParaRPr lang="ru-RU" sz="3200" dirty="0">
              <a:solidFill>
                <a:schemeClr val="tx1"/>
              </a:solidFill>
            </a:endParaRPr>
          </a:p>
          <a:p>
            <a:pPr algn="just"/>
            <a:r>
              <a:rPr lang="ru-RU" sz="3200" dirty="0">
                <a:solidFill>
                  <a:schemeClr val="tx1"/>
                </a:solidFill>
              </a:rPr>
              <a:t>Тема 2.1. </a:t>
            </a:r>
            <a:r>
              <a:rPr lang="uk-UA" sz="3200" dirty="0" smtClean="0">
                <a:solidFill>
                  <a:schemeClr val="tx1"/>
                </a:solidFill>
              </a:rPr>
              <a:t>Дбаю</a:t>
            </a:r>
            <a:r>
              <a:rPr lang="ru-RU" sz="3200" dirty="0" smtClean="0">
                <a:solidFill>
                  <a:schemeClr val="tx1"/>
                </a:solidFill>
              </a:rPr>
              <a:t> </a:t>
            </a:r>
            <a:r>
              <a:rPr lang="ru-RU" sz="3200" dirty="0">
                <a:solidFill>
                  <a:schemeClr val="tx1"/>
                </a:solidFill>
              </a:rPr>
              <a:t>про себе та </a:t>
            </a:r>
            <a:r>
              <a:rPr lang="uk-UA" sz="3200" dirty="0" smtClean="0">
                <a:solidFill>
                  <a:schemeClr val="tx1"/>
                </a:solidFill>
              </a:rPr>
              <a:t>інших.</a:t>
            </a:r>
            <a:r>
              <a:rPr lang="ru-RU" sz="3200" dirty="0" smtClean="0">
                <a:solidFill>
                  <a:schemeClr val="tx1"/>
                </a:solidFill>
              </a:rPr>
              <a:t> </a:t>
            </a:r>
            <a:endParaRPr lang="en-US" sz="3200" dirty="0">
              <a:solidFill>
                <a:schemeClr val="tx1"/>
              </a:solidFill>
            </a:endParaRPr>
          </a:p>
          <a:p>
            <a:pPr algn="just"/>
            <a:r>
              <a:rPr lang="ru-RU" sz="3200" dirty="0">
                <a:solidFill>
                  <a:schemeClr val="tx1"/>
                </a:solidFill>
              </a:rPr>
              <a:t>Тема 2.2. Беру участь у </a:t>
            </a:r>
            <a:r>
              <a:rPr lang="uk-UA" sz="3200" dirty="0" smtClean="0">
                <a:solidFill>
                  <a:schemeClr val="tx1"/>
                </a:solidFill>
              </a:rPr>
              <a:t>житті громади. </a:t>
            </a:r>
          </a:p>
          <a:p>
            <a:pPr algn="just"/>
            <a:r>
              <a:rPr lang="ru-RU" sz="3200" dirty="0" smtClean="0">
                <a:solidFill>
                  <a:schemeClr val="tx1"/>
                </a:solidFill>
              </a:rPr>
              <a:t>Тема </a:t>
            </a:r>
            <a:r>
              <a:rPr lang="ru-RU" sz="3200" dirty="0">
                <a:solidFill>
                  <a:schemeClr val="tx1"/>
                </a:solidFill>
              </a:rPr>
              <a:t>2.3. Стаю </a:t>
            </a:r>
            <a:r>
              <a:rPr lang="uk-UA" sz="3200" dirty="0" smtClean="0">
                <a:solidFill>
                  <a:schemeClr val="tx1"/>
                </a:solidFill>
              </a:rPr>
              <a:t>відповідальним громадянином.</a:t>
            </a:r>
            <a:r>
              <a:rPr lang="ru-RU" sz="3200" dirty="0" smtClean="0">
                <a:solidFill>
                  <a:schemeClr val="tx1"/>
                </a:solidFill>
              </a:rPr>
              <a:t> </a:t>
            </a:r>
            <a:endParaRPr lang="en-US" sz="3200" dirty="0">
              <a:solidFill>
                <a:schemeClr val="tx1"/>
              </a:solidFill>
            </a:endParaRPr>
          </a:p>
          <a:p>
            <a:pPr algn="just"/>
            <a:r>
              <a:rPr lang="ru-RU" sz="3200" dirty="0">
                <a:solidFill>
                  <a:schemeClr val="tx1"/>
                </a:solidFill>
              </a:rPr>
              <a:t>Тема 2.4. Люблю свою родину й </a:t>
            </a:r>
            <a:r>
              <a:rPr lang="uk-UA" sz="3200" dirty="0" smtClean="0">
                <a:solidFill>
                  <a:schemeClr val="tx1"/>
                </a:solidFill>
              </a:rPr>
              <a:t>рідний край.</a:t>
            </a:r>
            <a:endParaRPr lang="uk-UA" sz="3200" dirty="0">
              <a:solidFill>
                <a:schemeClr val="tx1"/>
              </a:solidFill>
            </a:endParaRPr>
          </a:p>
        </p:txBody>
      </p:sp>
      <p:sp>
        <p:nvSpPr>
          <p:cNvPr id="3" name="Заголовок 2"/>
          <p:cNvSpPr>
            <a:spLocks noGrp="1"/>
          </p:cNvSpPr>
          <p:nvPr>
            <p:ph type="title"/>
          </p:nvPr>
        </p:nvSpPr>
        <p:spPr/>
        <p:txBody>
          <a:bodyPr/>
          <a:lstStyle/>
          <a:p>
            <a:r>
              <a:rPr lang="uk-UA" b="1" dirty="0">
                <a:solidFill>
                  <a:schemeClr val="bg1"/>
                </a:solidFill>
              </a:rPr>
              <a:t>9 розділів</a:t>
            </a:r>
            <a:endParaRPr lang="ru-RU" b="1" dirty="0">
              <a:solidFill>
                <a:schemeClr val="bg1"/>
              </a:solidFill>
            </a:endParaRPr>
          </a:p>
        </p:txBody>
      </p:sp>
    </p:spTree>
    <p:extLst>
      <p:ext uri="{BB962C8B-B14F-4D97-AF65-F5344CB8AC3E}">
        <p14:creationId xmlns:p14="http://schemas.microsoft.com/office/powerpoint/2010/main" val="93001533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844824"/>
            <a:ext cx="8496943" cy="4425355"/>
          </a:xfrm>
        </p:spPr>
        <p:txBody>
          <a:bodyPr>
            <a:normAutofit/>
          </a:bodyPr>
          <a:lstStyle/>
          <a:p>
            <a:pPr algn="just"/>
            <a:r>
              <a:rPr lang="uk-UA" sz="3600" b="1" dirty="0" smtClean="0">
                <a:solidFill>
                  <a:schemeClr val="tx1"/>
                </a:solidFill>
              </a:rPr>
              <a:t>Розділ</a:t>
            </a:r>
            <a:r>
              <a:rPr lang="ru-RU" sz="3600" b="1" dirty="0" smtClean="0">
                <a:solidFill>
                  <a:schemeClr val="tx1"/>
                </a:solidFill>
              </a:rPr>
              <a:t> </a:t>
            </a:r>
            <a:r>
              <a:rPr lang="ru-RU" sz="3600" b="1" dirty="0">
                <a:solidFill>
                  <a:schemeClr val="tx1"/>
                </a:solidFill>
              </a:rPr>
              <a:t>3. ДОСЛІДЖУЮ, ЦІНУЮ Й БЕРЕЖУ </a:t>
            </a:r>
            <a:endParaRPr lang="ru-RU" sz="3600" dirty="0">
              <a:solidFill>
                <a:schemeClr val="tx1"/>
              </a:solidFill>
            </a:endParaRPr>
          </a:p>
          <a:p>
            <a:r>
              <a:rPr lang="ru-RU" sz="3600" dirty="0">
                <a:solidFill>
                  <a:schemeClr val="tx1"/>
                </a:solidFill>
              </a:rPr>
              <a:t>Тема 3.1. </a:t>
            </a:r>
            <a:r>
              <a:rPr lang="uk-UA" sz="3600" dirty="0" smtClean="0">
                <a:solidFill>
                  <a:schemeClr val="tx1"/>
                </a:solidFill>
              </a:rPr>
              <a:t>Досліджую минуле</a:t>
            </a:r>
            <a:r>
              <a:rPr lang="ru-RU" sz="3600" dirty="0" smtClean="0">
                <a:solidFill>
                  <a:schemeClr val="tx1"/>
                </a:solidFill>
              </a:rPr>
              <a:t>. </a:t>
            </a:r>
            <a:endParaRPr lang="en-US" sz="3600" dirty="0">
              <a:solidFill>
                <a:schemeClr val="tx1"/>
              </a:solidFill>
            </a:endParaRPr>
          </a:p>
          <a:p>
            <a:r>
              <a:rPr lang="ru-RU" sz="3600" dirty="0">
                <a:solidFill>
                  <a:schemeClr val="tx1"/>
                </a:solidFill>
              </a:rPr>
              <a:t>Тема 3.2. </a:t>
            </a:r>
            <a:r>
              <a:rPr lang="uk-UA" sz="3600" dirty="0" smtClean="0">
                <a:solidFill>
                  <a:schemeClr val="tx1"/>
                </a:solidFill>
              </a:rPr>
              <a:t>Пізнаю</a:t>
            </a:r>
            <a:r>
              <a:rPr lang="ru-RU" sz="3600" dirty="0" smtClean="0">
                <a:solidFill>
                  <a:schemeClr val="tx1"/>
                </a:solidFill>
              </a:rPr>
              <a:t> </a:t>
            </a:r>
            <a:r>
              <a:rPr lang="ru-RU" sz="3600" dirty="0">
                <a:solidFill>
                  <a:schemeClr val="tx1"/>
                </a:solidFill>
              </a:rPr>
              <a:t>й бережу </a:t>
            </a:r>
            <a:r>
              <a:rPr lang="uk-UA" sz="3600" dirty="0" smtClean="0">
                <a:solidFill>
                  <a:schemeClr val="tx1"/>
                </a:solidFill>
              </a:rPr>
              <a:t>мову</a:t>
            </a:r>
            <a:r>
              <a:rPr lang="ru-RU" sz="3600" dirty="0" smtClean="0">
                <a:solidFill>
                  <a:schemeClr val="tx1"/>
                </a:solidFill>
              </a:rPr>
              <a:t>.</a:t>
            </a:r>
            <a:endParaRPr lang="en-US" sz="3600" dirty="0">
              <a:solidFill>
                <a:schemeClr val="tx1"/>
              </a:solidFill>
            </a:endParaRPr>
          </a:p>
          <a:p>
            <a:r>
              <a:rPr lang="ru-RU" sz="3600" dirty="0">
                <a:solidFill>
                  <a:schemeClr val="tx1"/>
                </a:solidFill>
              </a:rPr>
              <a:t>Тема 3.3. </a:t>
            </a:r>
            <a:r>
              <a:rPr lang="uk-UA" sz="3600" dirty="0" smtClean="0">
                <a:solidFill>
                  <a:schemeClr val="tx1"/>
                </a:solidFill>
              </a:rPr>
              <a:t>Пам’ятаю</a:t>
            </a:r>
            <a:r>
              <a:rPr lang="ru-RU" sz="3600" dirty="0" smtClean="0">
                <a:solidFill>
                  <a:schemeClr val="tx1"/>
                </a:solidFill>
              </a:rPr>
              <a:t>. </a:t>
            </a:r>
            <a:endParaRPr lang="en-US" sz="3600" dirty="0">
              <a:solidFill>
                <a:schemeClr val="tx1"/>
              </a:solidFill>
            </a:endParaRPr>
          </a:p>
          <a:p>
            <a:r>
              <a:rPr lang="ru-RU" sz="3600" dirty="0">
                <a:solidFill>
                  <a:schemeClr val="tx1"/>
                </a:solidFill>
              </a:rPr>
              <a:t>Тема 3.4. </a:t>
            </a:r>
            <a:r>
              <a:rPr lang="uk-UA" sz="3600" dirty="0" smtClean="0">
                <a:solidFill>
                  <a:schemeClr val="tx1"/>
                </a:solidFill>
              </a:rPr>
              <a:t>Вивчаю та пишу історію</a:t>
            </a:r>
            <a:r>
              <a:rPr lang="ru-RU" sz="3600" dirty="0" smtClean="0">
                <a:solidFill>
                  <a:schemeClr val="tx1"/>
                </a:solidFill>
              </a:rPr>
              <a:t>.</a:t>
            </a:r>
            <a:endParaRPr lang="ru-RU" sz="3600" dirty="0">
              <a:solidFill>
                <a:schemeClr val="tx1"/>
              </a:solidFill>
            </a:endParaRPr>
          </a:p>
        </p:txBody>
      </p:sp>
      <p:sp>
        <p:nvSpPr>
          <p:cNvPr id="3" name="Заголовок 2"/>
          <p:cNvSpPr>
            <a:spLocks noGrp="1"/>
          </p:cNvSpPr>
          <p:nvPr>
            <p:ph type="title"/>
          </p:nvPr>
        </p:nvSpPr>
        <p:spPr/>
        <p:txBody>
          <a:bodyPr/>
          <a:lstStyle/>
          <a:p>
            <a:r>
              <a:rPr lang="uk-UA" b="1" dirty="0">
                <a:solidFill>
                  <a:schemeClr val="bg1"/>
                </a:solidFill>
              </a:rPr>
              <a:t>9 розділів</a:t>
            </a:r>
            <a:endParaRPr lang="ru-RU" b="1" dirty="0">
              <a:solidFill>
                <a:schemeClr val="bg1"/>
              </a:solidFill>
            </a:endParaRPr>
          </a:p>
        </p:txBody>
      </p:sp>
    </p:spTree>
    <p:extLst>
      <p:ext uri="{BB962C8B-B14F-4D97-AF65-F5344CB8AC3E}">
        <p14:creationId xmlns:p14="http://schemas.microsoft.com/office/powerpoint/2010/main" val="52767920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2132856"/>
            <a:ext cx="8316912" cy="4209331"/>
          </a:xfrm>
        </p:spPr>
        <p:txBody>
          <a:bodyPr>
            <a:noAutofit/>
          </a:bodyPr>
          <a:lstStyle/>
          <a:p>
            <a:pPr algn="just"/>
            <a:r>
              <a:rPr lang="uk-UA" sz="3600" b="1" dirty="0" smtClean="0">
                <a:solidFill>
                  <a:schemeClr val="tx1"/>
                </a:solidFill>
              </a:rPr>
              <a:t>Розділ</a:t>
            </a:r>
            <a:r>
              <a:rPr lang="ru-RU" sz="3600" b="1" dirty="0" smtClean="0">
                <a:solidFill>
                  <a:schemeClr val="tx1"/>
                </a:solidFill>
              </a:rPr>
              <a:t> </a:t>
            </a:r>
            <a:r>
              <a:rPr lang="ru-RU" sz="3600" b="1" dirty="0">
                <a:solidFill>
                  <a:schemeClr val="tx1"/>
                </a:solidFill>
              </a:rPr>
              <a:t>4. СКАРБИ, ЯКИМИ </a:t>
            </a:r>
            <a:r>
              <a:rPr lang="ru-RU" sz="3600" b="1" dirty="0" smtClean="0">
                <a:solidFill>
                  <a:schemeClr val="tx1"/>
                </a:solidFill>
              </a:rPr>
              <a:t>ВОЛОДІЮ</a:t>
            </a:r>
            <a:endParaRPr lang="ru-RU" sz="3600" dirty="0">
              <a:solidFill>
                <a:schemeClr val="tx1"/>
              </a:solidFill>
            </a:endParaRPr>
          </a:p>
          <a:p>
            <a:pPr algn="just"/>
            <a:r>
              <a:rPr lang="ru-RU" sz="3600" dirty="0">
                <a:solidFill>
                  <a:schemeClr val="tx1"/>
                </a:solidFill>
              </a:rPr>
              <a:t> Тема 4.1. </a:t>
            </a:r>
            <a:r>
              <a:rPr lang="uk-UA" sz="3600" dirty="0" smtClean="0">
                <a:solidFill>
                  <a:schemeClr val="tx1"/>
                </a:solidFill>
              </a:rPr>
              <a:t>Бачу </a:t>
            </a:r>
            <a:r>
              <a:rPr lang="uk-UA" sz="3600" dirty="0" err="1" smtClean="0">
                <a:solidFill>
                  <a:schemeClr val="tx1"/>
                </a:solidFill>
              </a:rPr>
              <a:t>неймовірне</a:t>
            </a:r>
            <a:r>
              <a:rPr lang="uk-UA" sz="3600" dirty="0" smtClean="0">
                <a:solidFill>
                  <a:schemeClr val="tx1"/>
                </a:solidFill>
              </a:rPr>
              <a:t> навколо.</a:t>
            </a:r>
          </a:p>
          <a:p>
            <a:pPr algn="just"/>
            <a:r>
              <a:rPr lang="ru-RU" sz="3600" dirty="0" smtClean="0">
                <a:solidFill>
                  <a:schemeClr val="tx1"/>
                </a:solidFill>
              </a:rPr>
              <a:t> </a:t>
            </a:r>
            <a:r>
              <a:rPr lang="ru-RU" sz="3600" dirty="0">
                <a:solidFill>
                  <a:schemeClr val="tx1"/>
                </a:solidFill>
              </a:rPr>
              <a:t>Тема 4.2. </a:t>
            </a:r>
            <a:r>
              <a:rPr lang="uk-UA" sz="3600" dirty="0" smtClean="0">
                <a:solidFill>
                  <a:schemeClr val="tx1"/>
                </a:solidFill>
              </a:rPr>
              <a:t>Дивуюся й дивую. </a:t>
            </a:r>
          </a:p>
          <a:p>
            <a:pPr algn="just"/>
            <a:r>
              <a:rPr lang="ru-RU" sz="3600" dirty="0" smtClean="0">
                <a:solidFill>
                  <a:schemeClr val="tx1"/>
                </a:solidFill>
              </a:rPr>
              <a:t>Тема </a:t>
            </a:r>
            <a:r>
              <a:rPr lang="ru-RU" sz="3600" dirty="0">
                <a:solidFill>
                  <a:schemeClr val="tx1"/>
                </a:solidFill>
              </a:rPr>
              <a:t>4.3. Дарую </a:t>
            </a:r>
            <a:r>
              <a:rPr lang="uk-UA" sz="3600" dirty="0" smtClean="0">
                <a:solidFill>
                  <a:schemeClr val="tx1"/>
                </a:solidFill>
              </a:rPr>
              <a:t>подарунки й ділюся </a:t>
            </a:r>
            <a:r>
              <a:rPr lang="ru-RU" sz="3600" dirty="0" smtClean="0">
                <a:solidFill>
                  <a:schemeClr val="tx1"/>
                </a:solidFill>
              </a:rPr>
              <a:t>добром.</a:t>
            </a:r>
            <a:endParaRPr lang="en-US" sz="3600" dirty="0">
              <a:solidFill>
                <a:schemeClr val="tx1"/>
              </a:solidFill>
            </a:endParaRPr>
          </a:p>
          <a:p>
            <a:pPr algn="just"/>
            <a:r>
              <a:rPr lang="ru-RU" sz="3600" dirty="0">
                <a:solidFill>
                  <a:schemeClr val="tx1"/>
                </a:solidFill>
              </a:rPr>
              <a:t>Тема 4.4. </a:t>
            </a:r>
            <a:r>
              <a:rPr lang="uk-UA" sz="3600" dirty="0" smtClean="0">
                <a:solidFill>
                  <a:schemeClr val="tx1"/>
                </a:solidFill>
              </a:rPr>
              <a:t>Очікую</a:t>
            </a:r>
            <a:r>
              <a:rPr lang="ru-RU" sz="3600" dirty="0" smtClean="0">
                <a:solidFill>
                  <a:schemeClr val="tx1"/>
                </a:solidFill>
              </a:rPr>
              <a:t> </a:t>
            </a:r>
            <a:r>
              <a:rPr lang="ru-RU" sz="3600" dirty="0">
                <a:solidFill>
                  <a:schemeClr val="tx1"/>
                </a:solidFill>
              </a:rPr>
              <a:t>на </a:t>
            </a:r>
            <a:r>
              <a:rPr lang="ru-RU" sz="3600" dirty="0" smtClean="0">
                <a:solidFill>
                  <a:schemeClr val="tx1"/>
                </a:solidFill>
              </a:rPr>
              <a:t>свято.</a:t>
            </a:r>
            <a:endParaRPr lang="ru-RU" sz="3600" dirty="0">
              <a:solidFill>
                <a:schemeClr val="tx1"/>
              </a:solidFill>
            </a:endParaRPr>
          </a:p>
        </p:txBody>
      </p:sp>
      <p:sp>
        <p:nvSpPr>
          <p:cNvPr id="3" name="Заголовок 2"/>
          <p:cNvSpPr>
            <a:spLocks noGrp="1"/>
          </p:cNvSpPr>
          <p:nvPr>
            <p:ph type="title"/>
          </p:nvPr>
        </p:nvSpPr>
        <p:spPr/>
        <p:txBody>
          <a:bodyPr/>
          <a:lstStyle/>
          <a:p>
            <a:r>
              <a:rPr lang="uk-UA" b="1" dirty="0">
                <a:solidFill>
                  <a:schemeClr val="bg1"/>
                </a:solidFill>
              </a:rPr>
              <a:t>9 розділів</a:t>
            </a:r>
            <a:endParaRPr lang="ru-RU" b="1" dirty="0">
              <a:solidFill>
                <a:schemeClr val="bg1"/>
              </a:solidFill>
            </a:endParaRPr>
          </a:p>
        </p:txBody>
      </p:sp>
    </p:spTree>
    <p:extLst>
      <p:ext uri="{BB962C8B-B14F-4D97-AF65-F5344CB8AC3E}">
        <p14:creationId xmlns:p14="http://schemas.microsoft.com/office/powerpoint/2010/main" val="93892026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2132856"/>
            <a:ext cx="8568951" cy="3960440"/>
          </a:xfrm>
        </p:spPr>
        <p:txBody>
          <a:bodyPr>
            <a:normAutofit/>
          </a:bodyPr>
          <a:lstStyle/>
          <a:p>
            <a:r>
              <a:rPr lang="uk-UA" sz="3600" b="1" dirty="0" smtClean="0">
                <a:solidFill>
                  <a:schemeClr val="tx1"/>
                </a:solidFill>
              </a:rPr>
              <a:t>Розділ</a:t>
            </a:r>
            <a:r>
              <a:rPr lang="ru-RU" sz="3600" b="1" dirty="0" smtClean="0">
                <a:solidFill>
                  <a:schemeClr val="tx1"/>
                </a:solidFill>
              </a:rPr>
              <a:t> </a:t>
            </a:r>
            <a:r>
              <a:rPr lang="ru-RU" sz="3600" b="1" dirty="0">
                <a:solidFill>
                  <a:schemeClr val="tx1"/>
                </a:solidFill>
              </a:rPr>
              <a:t>5. ВІД ІДЕЇ ДО РЕЗУЛЬТАТУ </a:t>
            </a:r>
            <a:endParaRPr lang="ru-RU" sz="3600" dirty="0">
              <a:solidFill>
                <a:schemeClr val="tx1"/>
              </a:solidFill>
            </a:endParaRPr>
          </a:p>
          <a:p>
            <a:r>
              <a:rPr lang="ru-RU" sz="3600" dirty="0">
                <a:solidFill>
                  <a:schemeClr val="tx1"/>
                </a:solidFill>
              </a:rPr>
              <a:t>Тема 5.1. </a:t>
            </a:r>
            <a:r>
              <a:rPr lang="uk-UA" sz="3600" dirty="0" smtClean="0">
                <a:solidFill>
                  <a:schemeClr val="tx1"/>
                </a:solidFill>
              </a:rPr>
              <a:t>Фантазую</a:t>
            </a:r>
            <a:r>
              <a:rPr lang="ru-RU" sz="3600" dirty="0" smtClean="0">
                <a:solidFill>
                  <a:schemeClr val="tx1"/>
                </a:solidFill>
              </a:rPr>
              <a:t>.</a:t>
            </a:r>
            <a:endParaRPr lang="en-US" sz="3600" dirty="0">
              <a:solidFill>
                <a:schemeClr val="tx1"/>
              </a:solidFill>
            </a:endParaRPr>
          </a:p>
          <a:p>
            <a:r>
              <a:rPr lang="ru-RU" sz="3600" dirty="0">
                <a:solidFill>
                  <a:schemeClr val="tx1"/>
                </a:solidFill>
              </a:rPr>
              <a:t>Тема 5.2. </a:t>
            </a:r>
            <a:r>
              <a:rPr lang="uk-UA" sz="3600" dirty="0" smtClean="0">
                <a:solidFill>
                  <a:schemeClr val="tx1"/>
                </a:solidFill>
              </a:rPr>
              <a:t>Мрію, планую</a:t>
            </a:r>
            <a:r>
              <a:rPr lang="ru-RU" sz="3600" dirty="0" smtClean="0">
                <a:solidFill>
                  <a:schemeClr val="tx1"/>
                </a:solidFill>
              </a:rPr>
              <a:t>, досягаю. </a:t>
            </a:r>
            <a:endParaRPr lang="en-US" sz="3600" dirty="0">
              <a:solidFill>
                <a:schemeClr val="tx1"/>
              </a:solidFill>
            </a:endParaRPr>
          </a:p>
          <a:p>
            <a:r>
              <a:rPr lang="ru-RU" sz="3600" dirty="0">
                <a:solidFill>
                  <a:schemeClr val="tx1"/>
                </a:solidFill>
              </a:rPr>
              <a:t>Тема 5.3. </a:t>
            </a:r>
            <a:r>
              <a:rPr lang="uk-UA" sz="3600" dirty="0" smtClean="0">
                <a:solidFill>
                  <a:schemeClr val="tx1"/>
                </a:solidFill>
              </a:rPr>
              <a:t>Надихаю.</a:t>
            </a:r>
            <a:endParaRPr lang="uk-UA" sz="3600" dirty="0">
              <a:solidFill>
                <a:schemeClr val="tx1"/>
              </a:solidFill>
            </a:endParaRPr>
          </a:p>
        </p:txBody>
      </p:sp>
      <p:sp>
        <p:nvSpPr>
          <p:cNvPr id="3" name="Заголовок 2"/>
          <p:cNvSpPr>
            <a:spLocks noGrp="1"/>
          </p:cNvSpPr>
          <p:nvPr>
            <p:ph type="title"/>
          </p:nvPr>
        </p:nvSpPr>
        <p:spPr/>
        <p:txBody>
          <a:bodyPr/>
          <a:lstStyle/>
          <a:p>
            <a:r>
              <a:rPr lang="uk-UA" b="1" dirty="0">
                <a:solidFill>
                  <a:schemeClr val="bg1"/>
                </a:solidFill>
              </a:rPr>
              <a:t>9 розділів</a:t>
            </a:r>
            <a:endParaRPr lang="ru-RU" b="1" dirty="0">
              <a:solidFill>
                <a:schemeClr val="bg1"/>
              </a:solidFill>
            </a:endParaRPr>
          </a:p>
        </p:txBody>
      </p:sp>
    </p:spTree>
    <p:extLst>
      <p:ext uri="{BB962C8B-B14F-4D97-AF65-F5344CB8AC3E}">
        <p14:creationId xmlns:p14="http://schemas.microsoft.com/office/powerpoint/2010/main" val="190561090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4" name="Объект 3"/>
          <p:cNvPicPr>
            <a:picLocks noGrp="1"/>
          </p:cNvPicPr>
          <p:nvPr>
            <p:ph idx="1"/>
          </p:nvPr>
        </p:nvPicPr>
        <p:blipFill>
          <a:blip r:embed="rId2"/>
          <a:stretch>
            <a:fillRect/>
          </a:stretch>
        </p:blipFill>
        <p:spPr>
          <a:xfrm>
            <a:off x="179512" y="116632"/>
            <a:ext cx="8784976" cy="6552728"/>
          </a:xfrm>
          <a:prstGeom prst="rect">
            <a:avLst/>
          </a:prstGeom>
        </p:spPr>
      </p:pic>
    </p:spTree>
    <p:extLst>
      <p:ext uri="{BB962C8B-B14F-4D97-AF65-F5344CB8AC3E}">
        <p14:creationId xmlns:p14="http://schemas.microsoft.com/office/powerpoint/2010/main" val="242229685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4" name="Объект 3"/>
          <p:cNvPicPr>
            <a:picLocks noGrp="1"/>
          </p:cNvPicPr>
          <p:nvPr>
            <p:ph idx="1"/>
          </p:nvPr>
        </p:nvPicPr>
        <p:blipFill>
          <a:blip r:embed="rId2"/>
          <a:stretch>
            <a:fillRect/>
          </a:stretch>
        </p:blipFill>
        <p:spPr>
          <a:xfrm>
            <a:off x="251520" y="116632"/>
            <a:ext cx="8784976" cy="6552728"/>
          </a:xfrm>
          <a:prstGeom prst="rect">
            <a:avLst/>
          </a:prstGeom>
        </p:spPr>
      </p:pic>
    </p:spTree>
    <p:extLst>
      <p:ext uri="{BB962C8B-B14F-4D97-AF65-F5344CB8AC3E}">
        <p14:creationId xmlns:p14="http://schemas.microsoft.com/office/powerpoint/2010/main" val="234805868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83569" y="1628800"/>
            <a:ext cx="7596832" cy="4497363"/>
          </a:xfrm>
        </p:spPr>
        <p:txBody>
          <a:bodyPr>
            <a:normAutofit fontScale="92500" lnSpcReduction="20000"/>
          </a:bodyPr>
          <a:lstStyle/>
          <a:p>
            <a:pPr algn="just">
              <a:lnSpc>
                <a:spcPct val="115000"/>
              </a:lnSpc>
              <a:spcAft>
                <a:spcPts val="1000"/>
              </a:spcAft>
            </a:pPr>
            <a:r>
              <a:rPr lang="uk-UA" sz="2800" dirty="0">
                <a:solidFill>
                  <a:schemeClr val="tx1"/>
                </a:solidFill>
                <a:latin typeface="Times New Roman"/>
                <a:ea typeface="Calibri"/>
                <a:cs typeface="Times New Roman"/>
              </a:rPr>
              <a:t>Використовувати завдання зі словами, знаками, малюнками, кольорами</a:t>
            </a:r>
            <a:endParaRPr lang="ru-RU" sz="2800" dirty="0">
              <a:solidFill>
                <a:schemeClr val="tx1"/>
              </a:solidFill>
              <a:latin typeface="Calibri"/>
              <a:ea typeface="Calibri"/>
              <a:cs typeface="Times New Roman"/>
            </a:endParaRPr>
          </a:p>
          <a:p>
            <a:pPr algn="just">
              <a:lnSpc>
                <a:spcPct val="115000"/>
              </a:lnSpc>
              <a:spcAft>
                <a:spcPts val="1000"/>
              </a:spcAft>
            </a:pPr>
            <a:r>
              <a:rPr lang="uk-UA" sz="2800" dirty="0">
                <a:solidFill>
                  <a:schemeClr val="tx1"/>
                </a:solidFill>
                <a:latin typeface="Times New Roman"/>
                <a:ea typeface="Calibri"/>
                <a:cs typeface="Times New Roman"/>
              </a:rPr>
              <a:t>Динаміка та рух під час занять</a:t>
            </a:r>
            <a:endParaRPr lang="ru-RU" sz="2800" dirty="0">
              <a:solidFill>
                <a:schemeClr val="tx1"/>
              </a:solidFill>
              <a:latin typeface="Calibri"/>
              <a:ea typeface="Calibri"/>
              <a:cs typeface="Times New Roman"/>
            </a:endParaRPr>
          </a:p>
          <a:p>
            <a:pPr algn="just">
              <a:lnSpc>
                <a:spcPct val="115000"/>
              </a:lnSpc>
              <a:spcAft>
                <a:spcPts val="1000"/>
              </a:spcAft>
            </a:pPr>
            <a:r>
              <a:rPr lang="uk-UA" sz="2800" dirty="0">
                <a:solidFill>
                  <a:schemeClr val="tx1"/>
                </a:solidFill>
                <a:latin typeface="Times New Roman"/>
                <a:ea typeface="Calibri"/>
                <a:cs typeface="Times New Roman"/>
              </a:rPr>
              <a:t>Часто змінювати методи роботи</a:t>
            </a:r>
            <a:endParaRPr lang="ru-RU" sz="2800" dirty="0">
              <a:solidFill>
                <a:schemeClr val="tx1"/>
              </a:solidFill>
              <a:latin typeface="Calibri"/>
              <a:ea typeface="Calibri"/>
              <a:cs typeface="Times New Roman"/>
            </a:endParaRPr>
          </a:p>
          <a:p>
            <a:pPr algn="just">
              <a:lnSpc>
                <a:spcPct val="115000"/>
              </a:lnSpc>
              <a:spcAft>
                <a:spcPts val="1000"/>
              </a:spcAft>
            </a:pPr>
            <a:r>
              <a:rPr lang="uk-UA" sz="2800" dirty="0">
                <a:solidFill>
                  <a:schemeClr val="tx1"/>
                </a:solidFill>
                <a:latin typeface="Times New Roman"/>
                <a:ea typeface="Calibri"/>
                <a:cs typeface="Times New Roman"/>
              </a:rPr>
              <a:t>Створювати асоціації</a:t>
            </a:r>
            <a:endParaRPr lang="ru-RU" sz="2800" dirty="0">
              <a:solidFill>
                <a:schemeClr val="tx1"/>
              </a:solidFill>
              <a:latin typeface="Calibri"/>
              <a:ea typeface="Calibri"/>
              <a:cs typeface="Times New Roman"/>
            </a:endParaRPr>
          </a:p>
          <a:p>
            <a:pPr algn="just">
              <a:lnSpc>
                <a:spcPct val="115000"/>
              </a:lnSpc>
              <a:spcAft>
                <a:spcPts val="1000"/>
              </a:spcAft>
            </a:pPr>
            <a:r>
              <a:rPr lang="uk-UA" sz="2800" dirty="0">
                <a:solidFill>
                  <a:schemeClr val="tx1"/>
                </a:solidFill>
                <a:latin typeface="Times New Roman"/>
                <a:ea typeface="Calibri"/>
                <a:cs typeface="Times New Roman"/>
              </a:rPr>
              <a:t>Міждисциплінарний  підхід</a:t>
            </a:r>
            <a:endParaRPr lang="ru-RU" sz="2800" dirty="0">
              <a:solidFill>
                <a:schemeClr val="tx1"/>
              </a:solidFill>
              <a:latin typeface="Calibri"/>
              <a:ea typeface="Calibri"/>
              <a:cs typeface="Times New Roman"/>
            </a:endParaRPr>
          </a:p>
          <a:p>
            <a:pPr algn="just">
              <a:lnSpc>
                <a:spcPct val="115000"/>
              </a:lnSpc>
              <a:spcAft>
                <a:spcPts val="1000"/>
              </a:spcAft>
            </a:pPr>
            <a:r>
              <a:rPr lang="uk-UA" sz="2800" dirty="0">
                <a:solidFill>
                  <a:schemeClr val="tx1"/>
                </a:solidFill>
                <a:latin typeface="Times New Roman"/>
                <a:ea typeface="Calibri"/>
                <a:cs typeface="Times New Roman"/>
              </a:rPr>
              <a:t>Спонукати до висновків</a:t>
            </a:r>
            <a:endParaRPr lang="ru-RU" sz="2800" dirty="0">
              <a:solidFill>
                <a:schemeClr val="tx1"/>
              </a:solidFill>
              <a:latin typeface="Calibri"/>
              <a:ea typeface="Calibri"/>
              <a:cs typeface="Times New Roman"/>
            </a:endParaRPr>
          </a:p>
          <a:p>
            <a:pPr algn="just">
              <a:lnSpc>
                <a:spcPct val="115000"/>
              </a:lnSpc>
              <a:spcAft>
                <a:spcPts val="1000"/>
              </a:spcAft>
            </a:pPr>
            <a:r>
              <a:rPr lang="uk-UA" sz="2800" dirty="0">
                <a:solidFill>
                  <a:schemeClr val="tx1"/>
                </a:solidFill>
                <a:latin typeface="Times New Roman"/>
                <a:ea typeface="Calibri"/>
                <a:cs typeface="Times New Roman"/>
              </a:rPr>
              <a:t>Організовувати дискусії</a:t>
            </a:r>
            <a:endParaRPr lang="ru-RU" sz="2800" dirty="0">
              <a:solidFill>
                <a:schemeClr val="tx1"/>
              </a:solidFill>
              <a:latin typeface="Calibri"/>
              <a:ea typeface="Calibri"/>
              <a:cs typeface="Times New Roman"/>
            </a:endParaRPr>
          </a:p>
          <a:p>
            <a:endParaRPr lang="ru-RU" dirty="0"/>
          </a:p>
        </p:txBody>
      </p:sp>
      <p:sp>
        <p:nvSpPr>
          <p:cNvPr id="3" name="Заголовок 2"/>
          <p:cNvSpPr>
            <a:spLocks noGrp="1"/>
          </p:cNvSpPr>
          <p:nvPr>
            <p:ph type="title"/>
          </p:nvPr>
        </p:nvSpPr>
        <p:spPr/>
        <p:txBody>
          <a:bodyPr/>
          <a:lstStyle/>
          <a:p>
            <a:r>
              <a:rPr lang="uk-UA" b="1" dirty="0">
                <a:solidFill>
                  <a:schemeClr val="bg1"/>
                </a:solidFill>
              </a:rPr>
              <a:t>Як проєктувати діяльність?</a:t>
            </a:r>
            <a:endParaRPr lang="ru-RU" b="1" dirty="0">
              <a:solidFill>
                <a:schemeClr val="bg1"/>
              </a:solidFill>
            </a:endParaRPr>
          </a:p>
        </p:txBody>
      </p:sp>
    </p:spTree>
    <p:extLst>
      <p:ext uri="{BB962C8B-B14F-4D97-AF65-F5344CB8AC3E}">
        <p14:creationId xmlns:p14="http://schemas.microsoft.com/office/powerpoint/2010/main" val="30013793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951</TotalTime>
  <Words>5739</Words>
  <Application>Microsoft Office PowerPoint</Application>
  <PresentationFormat>Экран (4:3)</PresentationFormat>
  <Paragraphs>494</Paragraphs>
  <Slides>100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100</vt:i4>
      </vt:variant>
    </vt:vector>
  </HeadingPairs>
  <TitlesOfParts>
    <vt:vector size="101" baseType="lpstr">
      <vt:lpstr>Волна</vt:lpstr>
      <vt:lpstr>Мовно-літературна галузь у контексті Нового державного стандарту базової  середньої освіти  (5-9 класи)</vt:lpstr>
      <vt:lpstr>Кого навчаємо?</vt:lpstr>
      <vt:lpstr>Орієнтація на майбутнє</vt:lpstr>
      <vt:lpstr>Орієнтація на майбутнє</vt:lpstr>
      <vt:lpstr>Орієнтація на майбутнє</vt:lpstr>
      <vt:lpstr>Орієнтація на майбутнє</vt:lpstr>
      <vt:lpstr>Орієнтація на майбутнє</vt:lpstr>
      <vt:lpstr>Потреба</vt:lpstr>
      <vt:lpstr>Знання документа</vt:lpstr>
      <vt:lpstr>Дієвість Держстандарту</vt:lpstr>
      <vt:lpstr>Новий стандарт</vt:lpstr>
      <vt:lpstr>На чому базується  стандарт?</vt:lpstr>
      <vt:lpstr>????????</vt:lpstr>
      <vt:lpstr> Чим новий Держстандарт відрізняється від попередніх?</vt:lpstr>
      <vt:lpstr>Цілі базової  середньої освіти</vt:lpstr>
      <vt:lpstr>Цикли базової освіти</vt:lpstr>
      <vt:lpstr>Які компетентності передбачено? </vt:lpstr>
      <vt:lpstr>Які компетентності передбачено?</vt:lpstr>
      <vt:lpstr>Освітні галузі, а не предмети</vt:lpstr>
      <vt:lpstr>Мовно-літературна галузь - це:</vt:lpstr>
      <vt:lpstr>Базовий навчальний план</vt:lpstr>
      <vt:lpstr>Базовий навчальний план</vt:lpstr>
      <vt:lpstr>Навантаження для учнів</vt:lpstr>
      <vt:lpstr>Розподіл годин між галузями</vt:lpstr>
      <vt:lpstr> Вимоги до обов’язкових результатів навчання в таблиці містять такі компоненти: </vt:lpstr>
      <vt:lpstr>Вимоги до обов’язкових результатів навчання</vt:lpstr>
      <vt:lpstr>Вимоги до обов’язкових результатів навчання</vt:lpstr>
      <vt:lpstr>Модельна навчальна програма</vt:lpstr>
      <vt:lpstr>Модельна навчальна програма</vt:lpstr>
      <vt:lpstr>  Вимоги до модельних програм </vt:lpstr>
      <vt:lpstr>Рекомендована кількість годин на тиждень у класах</vt:lpstr>
      <vt:lpstr> Міжгалузеві інтегровані курси*  </vt:lpstr>
      <vt:lpstr>УКРАЇНСЬКА МОВА</vt:lpstr>
      <vt:lpstr>Автори</vt:lpstr>
      <vt:lpstr>Українська мова  (Голуб, Горошкіна)</vt:lpstr>
      <vt:lpstr>Українська мова  (Голуб, Горошкіна)</vt:lpstr>
      <vt:lpstr>Українська мова  (Голуб, Горошкіна)</vt:lpstr>
      <vt:lpstr>Українська мова  (Голуб, Горошкіна)</vt:lpstr>
      <vt:lpstr>Українська мова  (Голуб, Горошкіна)</vt:lpstr>
      <vt:lpstr>Українська мова  (Голуб, Горошкіна)</vt:lpstr>
      <vt:lpstr>Українська мова  (Голуб, Горошкіна)</vt:lpstr>
      <vt:lpstr>Українська мова  (Голуб, Горошкіна)</vt:lpstr>
      <vt:lpstr>Українська мова  (Голуб, Горошкіна)</vt:lpstr>
      <vt:lpstr>Тематична спрямованість (Голуб, Горошкіна)</vt:lpstr>
      <vt:lpstr>ЗАВДАННЯ</vt:lpstr>
      <vt:lpstr>Модельна програма</vt:lpstr>
      <vt:lpstr>Українська мова ( Заболотні)</vt:lpstr>
      <vt:lpstr>Українська мова ( Заболотні)</vt:lpstr>
      <vt:lpstr>Українська мова (Заболотні)</vt:lpstr>
      <vt:lpstr>Українська мова ( Заболотні)</vt:lpstr>
      <vt:lpstr>Українська мова (Заболотні)</vt:lpstr>
      <vt:lpstr>Види навчальної діяльності</vt:lpstr>
      <vt:lpstr>Завдання</vt:lpstr>
      <vt:lpstr>Модельні програми  з української  літератури</vt:lpstr>
      <vt:lpstr> УКРАЇНСЬКА ЛІТЕРАТУРА </vt:lpstr>
      <vt:lpstr>УКРАЇНСЬКА ЛІТЕРАТУРА (Автори)</vt:lpstr>
      <vt:lpstr>Автори</vt:lpstr>
      <vt:lpstr>УКРАЇНСЬКА ЛІТЕРАТУРА  (Яценко та ін.)</vt:lpstr>
      <vt:lpstr>УКРАЇНСЬКА ЛІТЕРАТУРА  (Яценко та ін.)</vt:lpstr>
      <vt:lpstr>УКРАЇНСЬКА ЛІТЕРАТУРА  (Яценко та ін.)</vt:lpstr>
      <vt:lpstr>УКРАЇНСЬКА ЛІТЕРАТУРА  (Яценко та ін.)</vt:lpstr>
      <vt:lpstr>УКРАЇНСЬКА ЛІТЕРАТУРА  (Яценко та ін.)</vt:lpstr>
      <vt:lpstr>5 клас</vt:lpstr>
      <vt:lpstr>УКРАЇНСЬКА ЛІТЕРАТУРА   (Чумарна, Пастушенко)</vt:lpstr>
      <vt:lpstr>УКРАЇНСЬКА ЛІТЕРАТУРА   (Чумарна, Пастушенко)</vt:lpstr>
      <vt:lpstr>УКРАЇНСЬКА ЛІТЕРАТУРА   (Чумарна, Пастушенко)</vt:lpstr>
      <vt:lpstr>УКРАЇНСЬКА ЛІТЕРАТУРА   (Чумарна, Пастушенко)</vt:lpstr>
      <vt:lpstr>УКРАЇНСЬКА ЛІТЕРАТУРА   (Чумарна, Пастушенко)</vt:lpstr>
      <vt:lpstr>УКРАЇНСЬКА ЛІТЕРАТУРА   (Архипова,  Січкар, Шило)</vt:lpstr>
      <vt:lpstr>УКРАЇНСЬКА ЛІТЕРАТУРА   (Архипова,  Січкар, Шило)</vt:lpstr>
      <vt:lpstr>УКРАЇНСЬКА ЛІТЕРАТУРА   (Архипова,  Січкар, Шило)</vt:lpstr>
      <vt:lpstr>УКРАЇНСЬКА ЛІТЕРАТУРА   (Архипова,  Січкар, Шило)</vt:lpstr>
      <vt:lpstr>УКРАЇНСЬКА ЛІТЕРАТУРА   (Архипова,  Січкар, Шило)</vt:lpstr>
      <vt:lpstr>Інтегрований курс «Література»</vt:lpstr>
      <vt:lpstr>Структурні компоненти інтегрованого курсу</vt:lpstr>
      <vt:lpstr>Структурні компоненти інтегрованого курсу </vt:lpstr>
      <vt:lpstr>Структурні компоненти інтегрованого курсу</vt:lpstr>
      <vt:lpstr> Структурні компоненти інтегрованого курсу </vt:lpstr>
      <vt:lpstr>Структурні компоненти інтегрованого курсу</vt:lpstr>
      <vt:lpstr>Інтегрований курс «Література»</vt:lpstr>
      <vt:lpstr>Інтегрований курс «Література»</vt:lpstr>
      <vt:lpstr>Очікувані результати</vt:lpstr>
      <vt:lpstr>Інтеграція ( укр. мова+ укр. л-ра + зар. л-ра)</vt:lpstr>
      <vt:lpstr> Модельна навчальна програма «Інтегрований̆ мовно-літературний̆ курс»</vt:lpstr>
      <vt:lpstr>Модельна навчальна програма «Інтегрований мовно- літературний̆ курс»</vt:lpstr>
      <vt:lpstr> Комунікація </vt:lpstr>
      <vt:lpstr>Інформація</vt:lpstr>
      <vt:lpstr>Мовні засоби</vt:lpstr>
      <vt:lpstr>Текст</vt:lpstr>
      <vt:lpstr>Літературний твір</vt:lpstr>
      <vt:lpstr>9 розділів</vt:lpstr>
      <vt:lpstr>Презентация PowerPoint</vt:lpstr>
      <vt:lpstr>9 розділів</vt:lpstr>
      <vt:lpstr>9 розділів</vt:lpstr>
      <vt:lpstr>9 розділів</vt:lpstr>
      <vt:lpstr>9 розділів</vt:lpstr>
      <vt:lpstr>Презентация PowerPoint</vt:lpstr>
      <vt:lpstr>Презентация PowerPoint</vt:lpstr>
      <vt:lpstr>Як проєктувати діяльність?</vt:lpstr>
      <vt:lpstr>Які види робіт пропонувати?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Новий державний стандарт базової освіти</dc:title>
  <dc:creator>Admin</dc:creator>
  <cp:lastModifiedBy>User</cp:lastModifiedBy>
  <cp:revision>115</cp:revision>
  <dcterms:created xsi:type="dcterms:W3CDTF">2021-07-13T12:04:06Z</dcterms:created>
  <dcterms:modified xsi:type="dcterms:W3CDTF">2022-05-30T12:33:47Z</dcterms:modified>
</cp:coreProperties>
</file>